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69" r:id="rId3"/>
    <p:sldId id="260" r:id="rId4"/>
    <p:sldId id="322" r:id="rId5"/>
    <p:sldId id="349" r:id="rId6"/>
    <p:sldId id="350" r:id="rId7"/>
    <p:sldId id="351" r:id="rId8"/>
    <p:sldId id="352" r:id="rId9"/>
    <p:sldId id="348" r:id="rId10"/>
    <p:sldId id="267" r:id="rId11"/>
    <p:sldId id="25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3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4C2267-15D8-439C-A06E-4A7A7D535A62}" type="doc">
      <dgm:prSet loTypeId="urn:microsoft.com/office/officeart/2005/8/layout/lProcess3#1" loCatId="process" qsTypeId="urn:microsoft.com/office/officeart/2005/8/quickstyle/simple1#3" qsCatId="simple" csTypeId="urn:microsoft.com/office/officeart/2005/8/colors/accent1_2#3" csCatId="accent1" phldr="1"/>
      <dgm:spPr/>
      <dgm:t>
        <a:bodyPr/>
        <a:lstStyle/>
        <a:p>
          <a:endParaRPr lang="id-ID"/>
        </a:p>
      </dgm:t>
    </dgm:pt>
    <dgm:pt modelId="{38D92673-0CA6-4ECF-8E3D-7C73E23DE638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pPr algn="ctr"/>
          <a:endParaRPr lang="id-ID" sz="1100" dirty="0">
            <a:solidFill>
              <a:schemeClr val="bg1">
                <a:lumMod val="85000"/>
              </a:schemeClr>
            </a:solidFill>
          </a:endParaRPr>
        </a:p>
        <a:p>
          <a:pPr algn="ctr"/>
          <a:endParaRPr lang="id-ID" sz="1100" dirty="0">
            <a:solidFill>
              <a:schemeClr val="bg1">
                <a:lumMod val="85000"/>
              </a:schemeClr>
            </a:solidFill>
          </a:endParaRPr>
        </a:p>
        <a:p>
          <a:pPr algn="ctr"/>
          <a:endParaRPr lang="id-ID" sz="1100" dirty="0"/>
        </a:p>
      </dgm:t>
    </dgm:pt>
    <dgm:pt modelId="{E2CE42D9-FA49-44D1-98FE-9AE568A65EF6}" type="parTrans" cxnId="{DB56E668-A9BC-49CE-AD41-C3FCF45B24B6}">
      <dgm:prSet/>
      <dgm:spPr/>
      <dgm:t>
        <a:bodyPr/>
        <a:lstStyle/>
        <a:p>
          <a:endParaRPr lang="id-ID"/>
        </a:p>
      </dgm:t>
    </dgm:pt>
    <dgm:pt modelId="{A07E3DFA-F9E1-4628-A3E9-3A9BC3EB25B5}" type="sibTrans" cxnId="{DB56E668-A9BC-49CE-AD41-C3FCF45B24B6}">
      <dgm:prSet/>
      <dgm:spPr/>
      <dgm:t>
        <a:bodyPr/>
        <a:lstStyle/>
        <a:p>
          <a:endParaRPr lang="id-ID"/>
        </a:p>
      </dgm:t>
    </dgm:pt>
    <dgm:pt modelId="{D2FF0D14-ACD7-4583-8F84-987EA9663EA7}">
      <dgm:prSet phldrT="[Text]"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endParaRPr lang="id-ID" sz="1100" dirty="0">
            <a:solidFill>
              <a:schemeClr val="bg1">
                <a:lumMod val="85000"/>
              </a:schemeClr>
            </a:solidFill>
          </a:endParaRPr>
        </a:p>
        <a:p>
          <a:endParaRPr lang="id-ID" sz="1100" dirty="0">
            <a:solidFill>
              <a:schemeClr val="bg1">
                <a:lumMod val="85000"/>
              </a:schemeClr>
            </a:solidFill>
          </a:endParaRPr>
        </a:p>
        <a:p>
          <a:endParaRPr lang="id-ID" sz="1100" dirty="0">
            <a:solidFill>
              <a:schemeClr val="bg1">
                <a:lumMod val="85000"/>
              </a:schemeClr>
            </a:solidFill>
          </a:endParaRPr>
        </a:p>
      </dgm:t>
    </dgm:pt>
    <dgm:pt modelId="{45EFD6B5-D5DA-47C3-9FEF-5FA547E7F865}" type="parTrans" cxnId="{C7CB7AF4-180E-4413-ACF9-F5F37F5A0535}">
      <dgm:prSet/>
      <dgm:spPr/>
      <dgm:t>
        <a:bodyPr/>
        <a:lstStyle/>
        <a:p>
          <a:endParaRPr lang="id-ID"/>
        </a:p>
      </dgm:t>
    </dgm:pt>
    <dgm:pt modelId="{FC223F2B-2485-4DFD-AB43-A1034295544D}" type="sibTrans" cxnId="{C7CB7AF4-180E-4413-ACF9-F5F37F5A0535}">
      <dgm:prSet/>
      <dgm:spPr/>
      <dgm:t>
        <a:bodyPr/>
        <a:lstStyle/>
        <a:p>
          <a:endParaRPr lang="id-ID"/>
        </a:p>
      </dgm:t>
    </dgm:pt>
    <dgm:pt modelId="{60AC4A15-EFE1-495F-BAA4-07DA24DBD17A}">
      <dgm:prSet phldrT="[Text]" custT="1"/>
      <dgm:spPr>
        <a:solidFill>
          <a:schemeClr val="accent1"/>
        </a:solidFill>
      </dgm:spPr>
      <dgm:t>
        <a:bodyPr/>
        <a:lstStyle/>
        <a:p>
          <a:endParaRPr lang="id-ID" sz="1100" dirty="0">
            <a:solidFill>
              <a:schemeClr val="bg1">
                <a:lumMod val="85000"/>
              </a:schemeClr>
            </a:solidFill>
          </a:endParaRPr>
        </a:p>
        <a:p>
          <a:endParaRPr lang="id-ID" sz="1100" dirty="0">
            <a:solidFill>
              <a:schemeClr val="bg1">
                <a:lumMod val="85000"/>
              </a:schemeClr>
            </a:solidFill>
          </a:endParaRPr>
        </a:p>
        <a:p>
          <a:endParaRPr lang="id-ID" sz="1100" dirty="0">
            <a:solidFill>
              <a:schemeClr val="bg1">
                <a:lumMod val="85000"/>
              </a:schemeClr>
            </a:solidFill>
          </a:endParaRPr>
        </a:p>
      </dgm:t>
    </dgm:pt>
    <dgm:pt modelId="{6B25177D-CD89-4B81-AA27-04DE142DBF3C}" type="sibTrans" cxnId="{D0D5926A-BE29-4705-A6D6-B14972A106E5}">
      <dgm:prSet/>
      <dgm:spPr/>
      <dgm:t>
        <a:bodyPr/>
        <a:lstStyle/>
        <a:p>
          <a:endParaRPr lang="id-ID"/>
        </a:p>
      </dgm:t>
    </dgm:pt>
    <dgm:pt modelId="{729A8FAF-7DDA-48F9-BF36-3D62AE91FE1F}" type="parTrans" cxnId="{D0D5926A-BE29-4705-A6D6-B14972A106E5}">
      <dgm:prSet/>
      <dgm:spPr/>
      <dgm:t>
        <a:bodyPr/>
        <a:lstStyle/>
        <a:p>
          <a:endParaRPr lang="id-ID"/>
        </a:p>
      </dgm:t>
    </dgm:pt>
    <dgm:pt modelId="{50F7950A-D2A3-4413-A249-711F8CCF1EBA}" type="pres">
      <dgm:prSet presAssocID="{2B4C2267-15D8-439C-A06E-4A7A7D535A62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9B1345E3-84D4-42F0-9133-03F470635842}" type="pres">
      <dgm:prSet presAssocID="{38D92673-0CA6-4ECF-8E3D-7C73E23DE638}" presName="horFlow" presStyleCnt="0"/>
      <dgm:spPr/>
    </dgm:pt>
    <dgm:pt modelId="{1013B523-8D79-4A03-860D-C1BBA5BCCD24}" type="pres">
      <dgm:prSet presAssocID="{38D92673-0CA6-4ECF-8E3D-7C73E23DE638}" presName="bigChev" presStyleLbl="node1" presStyleIdx="0" presStyleCnt="3" custScaleX="150243" custLinFactNeighborX="9733" custLinFactNeighborY="2734"/>
      <dgm:spPr/>
    </dgm:pt>
    <dgm:pt modelId="{05DCF67A-E1A6-4674-8147-40902D1394AC}" type="pres">
      <dgm:prSet presAssocID="{38D92673-0CA6-4ECF-8E3D-7C73E23DE638}" presName="vSp" presStyleCnt="0"/>
      <dgm:spPr/>
    </dgm:pt>
    <dgm:pt modelId="{904C3034-0566-4AD6-A998-0D3C6434DCA7}" type="pres">
      <dgm:prSet presAssocID="{60AC4A15-EFE1-495F-BAA4-07DA24DBD17A}" presName="horFlow" presStyleCnt="0"/>
      <dgm:spPr/>
    </dgm:pt>
    <dgm:pt modelId="{ED29A655-4767-4609-9E2C-FB58A49C0A1C}" type="pres">
      <dgm:prSet presAssocID="{60AC4A15-EFE1-495F-BAA4-07DA24DBD17A}" presName="bigChev" presStyleLbl="node1" presStyleIdx="1" presStyleCnt="3" custLinFactNeighborX="66249" custLinFactNeighborY="4793"/>
      <dgm:spPr/>
    </dgm:pt>
    <dgm:pt modelId="{372A9009-FFE4-43A6-9070-B4A9B5D456DC}" type="pres">
      <dgm:prSet presAssocID="{60AC4A15-EFE1-495F-BAA4-07DA24DBD17A}" presName="vSp" presStyleCnt="0"/>
      <dgm:spPr/>
    </dgm:pt>
    <dgm:pt modelId="{32696A98-6625-47F5-A699-21D1D460CDF1}" type="pres">
      <dgm:prSet presAssocID="{D2FF0D14-ACD7-4583-8F84-987EA9663EA7}" presName="horFlow" presStyleCnt="0"/>
      <dgm:spPr/>
    </dgm:pt>
    <dgm:pt modelId="{D95C1C00-2D5A-4D71-BCF4-A8DB89B8812E}" type="pres">
      <dgm:prSet presAssocID="{D2FF0D14-ACD7-4583-8F84-987EA9663EA7}" presName="bigChev" presStyleLbl="node1" presStyleIdx="2" presStyleCnt="3" custLinFactNeighborX="43121" custLinFactNeighborY="20060"/>
      <dgm:spPr/>
    </dgm:pt>
  </dgm:ptLst>
  <dgm:cxnLst>
    <dgm:cxn modelId="{2DF3BA44-D246-44F0-A234-5800D3F20BF0}" type="presOf" srcId="{60AC4A15-EFE1-495F-BAA4-07DA24DBD17A}" destId="{ED29A655-4767-4609-9E2C-FB58A49C0A1C}" srcOrd="0" destOrd="0" presId="urn:microsoft.com/office/officeart/2005/8/layout/lProcess3#1"/>
    <dgm:cxn modelId="{DB56E668-A9BC-49CE-AD41-C3FCF45B24B6}" srcId="{2B4C2267-15D8-439C-A06E-4A7A7D535A62}" destId="{38D92673-0CA6-4ECF-8E3D-7C73E23DE638}" srcOrd="0" destOrd="0" parTransId="{E2CE42D9-FA49-44D1-98FE-9AE568A65EF6}" sibTransId="{A07E3DFA-F9E1-4628-A3E9-3A9BC3EB25B5}"/>
    <dgm:cxn modelId="{D0D5926A-BE29-4705-A6D6-B14972A106E5}" srcId="{2B4C2267-15D8-439C-A06E-4A7A7D535A62}" destId="{60AC4A15-EFE1-495F-BAA4-07DA24DBD17A}" srcOrd="1" destOrd="0" parTransId="{729A8FAF-7DDA-48F9-BF36-3D62AE91FE1F}" sibTransId="{6B25177D-CD89-4B81-AA27-04DE142DBF3C}"/>
    <dgm:cxn modelId="{C996E98D-688B-4077-9E09-BBC03E0FA094}" type="presOf" srcId="{2B4C2267-15D8-439C-A06E-4A7A7D535A62}" destId="{50F7950A-D2A3-4413-A249-711F8CCF1EBA}" srcOrd="0" destOrd="0" presId="urn:microsoft.com/office/officeart/2005/8/layout/lProcess3#1"/>
    <dgm:cxn modelId="{1B9DF5E4-CE37-43E1-94E1-1E89966360A1}" type="presOf" srcId="{38D92673-0CA6-4ECF-8E3D-7C73E23DE638}" destId="{1013B523-8D79-4A03-860D-C1BBA5BCCD24}" srcOrd="0" destOrd="0" presId="urn:microsoft.com/office/officeart/2005/8/layout/lProcess3#1"/>
    <dgm:cxn modelId="{EE90ABEB-2DD6-484D-A12E-26884952906C}" type="presOf" srcId="{D2FF0D14-ACD7-4583-8F84-987EA9663EA7}" destId="{D95C1C00-2D5A-4D71-BCF4-A8DB89B8812E}" srcOrd="0" destOrd="0" presId="urn:microsoft.com/office/officeart/2005/8/layout/lProcess3#1"/>
    <dgm:cxn modelId="{C7CB7AF4-180E-4413-ACF9-F5F37F5A0535}" srcId="{2B4C2267-15D8-439C-A06E-4A7A7D535A62}" destId="{D2FF0D14-ACD7-4583-8F84-987EA9663EA7}" srcOrd="2" destOrd="0" parTransId="{45EFD6B5-D5DA-47C3-9FEF-5FA547E7F865}" sibTransId="{FC223F2B-2485-4DFD-AB43-A1034295544D}"/>
    <dgm:cxn modelId="{44A1C4E2-710D-430D-A3DE-A0FF442854E6}" type="presParOf" srcId="{50F7950A-D2A3-4413-A249-711F8CCF1EBA}" destId="{9B1345E3-84D4-42F0-9133-03F470635842}" srcOrd="0" destOrd="0" presId="urn:microsoft.com/office/officeart/2005/8/layout/lProcess3#1"/>
    <dgm:cxn modelId="{19E80689-E70E-4736-9CB2-17F10FDC9CA6}" type="presParOf" srcId="{9B1345E3-84D4-42F0-9133-03F470635842}" destId="{1013B523-8D79-4A03-860D-C1BBA5BCCD24}" srcOrd="0" destOrd="0" presId="urn:microsoft.com/office/officeart/2005/8/layout/lProcess3#1"/>
    <dgm:cxn modelId="{DC61DC35-BF47-45E8-9FFE-6A84FC97F8AD}" type="presParOf" srcId="{50F7950A-D2A3-4413-A249-711F8CCF1EBA}" destId="{05DCF67A-E1A6-4674-8147-40902D1394AC}" srcOrd="1" destOrd="0" presId="urn:microsoft.com/office/officeart/2005/8/layout/lProcess3#1"/>
    <dgm:cxn modelId="{0D02968D-437E-4834-B62D-C93DB20E6536}" type="presParOf" srcId="{50F7950A-D2A3-4413-A249-711F8CCF1EBA}" destId="{904C3034-0566-4AD6-A998-0D3C6434DCA7}" srcOrd="2" destOrd="0" presId="urn:microsoft.com/office/officeart/2005/8/layout/lProcess3#1"/>
    <dgm:cxn modelId="{0F74880C-1DC8-4436-8E70-D95FDACACDAF}" type="presParOf" srcId="{904C3034-0566-4AD6-A998-0D3C6434DCA7}" destId="{ED29A655-4767-4609-9E2C-FB58A49C0A1C}" srcOrd="0" destOrd="0" presId="urn:microsoft.com/office/officeart/2005/8/layout/lProcess3#1"/>
    <dgm:cxn modelId="{7345D5BB-24DE-458E-8755-880153061045}" type="presParOf" srcId="{50F7950A-D2A3-4413-A249-711F8CCF1EBA}" destId="{372A9009-FFE4-43A6-9070-B4A9B5D456DC}" srcOrd="3" destOrd="0" presId="urn:microsoft.com/office/officeart/2005/8/layout/lProcess3#1"/>
    <dgm:cxn modelId="{6E18660F-4088-4011-81DD-2347FCEE29F0}" type="presParOf" srcId="{50F7950A-D2A3-4413-A249-711F8CCF1EBA}" destId="{32696A98-6625-47F5-A699-21D1D460CDF1}" srcOrd="4" destOrd="0" presId="urn:microsoft.com/office/officeart/2005/8/layout/lProcess3#1"/>
    <dgm:cxn modelId="{84CD1B30-DB7C-471A-B5B0-9BF696BF5C52}" type="presParOf" srcId="{32696A98-6625-47F5-A699-21D1D460CDF1}" destId="{D95C1C00-2D5A-4D71-BCF4-A8DB89B8812E}" srcOrd="0" destOrd="0" presId="urn:microsoft.com/office/officeart/2005/8/layout/lProcess3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13B523-8D79-4A03-860D-C1BBA5BCCD24}">
      <dsp:nvSpPr>
        <dsp:cNvPr id="0" name=""/>
        <dsp:cNvSpPr/>
      </dsp:nvSpPr>
      <dsp:spPr>
        <a:xfrm>
          <a:off x="735113" y="21784"/>
          <a:ext cx="2871295" cy="764440"/>
        </a:xfrm>
        <a:prstGeom prst="chevron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100" kern="1200" dirty="0">
            <a:solidFill>
              <a:schemeClr val="bg1">
                <a:lumMod val="85000"/>
              </a:schemeClr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100" kern="1200" dirty="0">
            <a:solidFill>
              <a:schemeClr val="bg1">
                <a:lumMod val="85000"/>
              </a:schemeClr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100" kern="1200" dirty="0"/>
        </a:p>
      </dsp:txBody>
      <dsp:txXfrm>
        <a:off x="1117333" y="21784"/>
        <a:ext cx="2106855" cy="764440"/>
      </dsp:txXfrm>
    </dsp:sp>
    <dsp:sp modelId="{ED29A655-4767-4609-9E2C-FB58A49C0A1C}">
      <dsp:nvSpPr>
        <dsp:cNvPr id="0" name=""/>
        <dsp:cNvSpPr/>
      </dsp:nvSpPr>
      <dsp:spPr>
        <a:xfrm>
          <a:off x="1815191" y="908986"/>
          <a:ext cx="1911101" cy="764440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100" kern="1200" dirty="0">
            <a:solidFill>
              <a:schemeClr val="bg1">
                <a:lumMod val="85000"/>
              </a:schemeClr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100" kern="1200" dirty="0">
            <a:solidFill>
              <a:schemeClr val="bg1">
                <a:lumMod val="85000"/>
              </a:schemeClr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100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2197411" y="908986"/>
        <a:ext cx="1146661" cy="764440"/>
      </dsp:txXfrm>
    </dsp:sp>
    <dsp:sp modelId="{D95C1C00-2D5A-4D71-BCF4-A8DB89B8812E}">
      <dsp:nvSpPr>
        <dsp:cNvPr id="0" name=""/>
        <dsp:cNvSpPr/>
      </dsp:nvSpPr>
      <dsp:spPr>
        <a:xfrm>
          <a:off x="1373192" y="1744693"/>
          <a:ext cx="1911101" cy="764440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100" kern="1200" dirty="0">
            <a:solidFill>
              <a:schemeClr val="bg1">
                <a:lumMod val="85000"/>
              </a:schemeClr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100" kern="1200" dirty="0">
            <a:solidFill>
              <a:schemeClr val="bg1">
                <a:lumMod val="85000"/>
              </a:schemeClr>
            </a:solidFill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100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1755412" y="1744693"/>
        <a:ext cx="1146661" cy="7644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#1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nodeVertAlign" val="t"/>
          <dgm:param type="vertAlign" val="mid"/>
          <dgm:param type="nodeHorzAlign" val="l"/>
          <dgm:param type="fallback" val="2D"/>
        </dgm:alg>
      </dgm:if>
      <dgm:else name="Name3">
        <dgm:alg type="lin">
          <dgm:param type="linDir" val="fromT"/>
          <dgm:param type="nodeVertAlign" val="t"/>
          <dgm:param type="vertAlign" val="mid"/>
          <dgm:param type="nodeHorzAlign" val="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VertAlign" val="mid"/>
              <dgm:param type="nodeHorzAlign" val="l"/>
              <dgm:param type="fallback" val="2D"/>
            </dgm:alg>
          </dgm:if>
          <dgm:else name="Name7">
            <dgm:alg type="lin">
              <dgm:param type="linDir" val="fromR"/>
              <dgm:param type="nodeVertAlign" val="mid"/>
              <dgm:param type="nodeHorzAlign" val="r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2.tiff>
</file>

<file path=ppt/media/image3.png>
</file>

<file path=ppt/media/image4.png>
</file>

<file path=ppt/media/image5.tiff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20A00-349E-4889-A22F-B9E70D5FE528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16020A-031A-4C71-A645-A1BB1072E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9230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16020A-031A-4C71-A645-A1BB1072ECD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4578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F95434-1ED1-43DE-A7DD-06E00ABD3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4E36572-4547-4B0D-A52F-E272DD821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DFD5FD-A4AD-4202-A6BF-D48E1AF49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EBE7D1-CE61-49CF-8BB1-1B058CFBA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6177E6-1914-46CA-B2E8-47D922257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704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26B616-C574-4D13-AF20-0FE16C831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AB35F3A-5774-45F4-B246-225D39E7A8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3ABCC7-0753-431C-894D-2A6E2E20F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B6EDAE-893C-48C5-9279-220D61B38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EEC0A7-6952-4D34-90AC-B43D08EF4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769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23B155F-376C-46EF-9AAF-564840B476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FA8658B-B7D1-4FC9-8FAF-E15FC5F289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136DED-70B0-4D3E-A56F-3F88E9847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ACD3EF-3F98-4B49-8D10-9C1026E7C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D04FD6-D43D-431C-87DB-257F9232A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3697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3903A8-45B1-4AE7-B90D-404CC3680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DDF586-9D7C-42EB-99CE-CCAE50092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01D240-ACFF-49B6-9ACA-F8CB6838D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743552-D676-4F57-8EF1-73D96A93D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D9A3DD-1D70-478C-A23D-D122C3DB7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472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75C24A-CD60-44AC-90A1-5FE3B3894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C9B20E-D032-4F70-A3CB-90D56E5FF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07B975-F0EB-4351-82E8-27E5B23A7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FDA0F5-8415-4950-BA74-67E4A7F7D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309F32-A808-4DE7-9767-ED5456E3A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5312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5F9B5B-8FAA-4803-9D99-1962B440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EA8C12-5B29-4B28-9AD3-31B7A6DF3A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034D0FA-ABDD-412C-B7A2-C33F7BF6AF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E73D10-AFC0-473A-BC2E-A76A3FE55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72865E-1EA0-4F2C-828D-96357B660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73707DB-CF01-4F2C-859F-2BE354830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10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9F4F6E-AA0A-462F-8A4F-08B0430FE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56FEDC-12FD-4CB4-A5C1-8ACF23C2F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1E229D-B7D2-4F7A-8907-6F4EFF14B1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29C018-0549-49DE-8AAA-7ED234125E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65F86CC-4BCF-488A-931E-1664218530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5A8634E-8262-4D3E-BE55-EE84AE28B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EBFE72F-CC62-42FF-84E3-991B26122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BBE7442-1517-41BD-92A0-B84AD0AD4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968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0B6C07-E596-4FE5-819F-8E2891970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DC0336-2780-49D3-8CD4-C0769F80C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E3F128A-95EB-4152-B90A-082A04CF1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A879372-6DDF-48F0-8AE8-6489995E9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603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E12E18A-3946-4285-9BEB-F0A779C1B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58D16C3-9086-4FC3-BD24-B26A101EA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F3F46DA-C58D-4071-9C31-FDC624113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6689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154E5C-A448-4554-893C-BDBADF5EA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EF80B7-90D8-4303-948B-98DC11F05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83A280F-7AC6-4074-B47F-63DB5CE43F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FF79C0-10D4-4DA5-8BC4-C38C693A9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8AF883-B0EE-4F71-A5D5-04105B9F0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043803-1DD0-47BA-9E70-2B7F214E1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0127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CED090-3527-4DC0-8D39-A53777CD9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D89E1E1-B737-4906-8914-08C49CC90A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11E010-CA76-4239-9491-63203CD9FB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54940F0-D4B2-4119-9B6F-C1A621B56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4412422-846E-42D9-9F9F-97A94F399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EEFE90-60E0-4C93-AC76-0592062F5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080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CFB6274-F934-428E-930C-FF12268AE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A8BF89-5E4B-4874-A331-C4647ABA21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F480D6-FA3B-427D-9E07-5D4A3F73D4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88F03-5CA0-45F1-AB61-FCA260F39FD1}" type="datetimeFigureOut">
              <a:rPr lang="zh-CN" altLang="en-US" smtClean="0"/>
              <a:t>2019/5/6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67DD00-C04F-4A68-BE98-68FDE20FD6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04B7B1-3290-4096-9D06-E4B1714609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561C1-B3C2-4E16-8DE5-FC03AC315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6248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98702" y="3063081"/>
            <a:ext cx="748257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spc="-150" dirty="0">
                <a:latin typeface="Avenir Heavy" panose="02000503020000020003" pitchFamily="2" charset="0"/>
                <a:ea typeface="Microsoft YaHei" panose="020B0503020204020204" pitchFamily="34" charset="-122"/>
              </a:rPr>
              <a:t>TED</a:t>
            </a:r>
            <a:r>
              <a:rPr lang="zh-CN" altLang="en-US" sz="4400" b="1" spc="-150" dirty="0">
                <a:latin typeface="Avenir Heavy" panose="02000503020000020003" pitchFamily="2" charset="0"/>
                <a:ea typeface="Microsoft YaHei" panose="020B0503020204020204" pitchFamily="34" charset="-122"/>
              </a:rPr>
              <a:t> </a:t>
            </a:r>
            <a:r>
              <a:rPr lang="en-US" altLang="zh-CN" sz="4400" b="1" spc="-150" dirty="0">
                <a:latin typeface="Avenir Heavy" panose="02000503020000020003" pitchFamily="2" charset="0"/>
                <a:ea typeface="Microsoft YaHei" panose="020B0503020204020204" pitchFamily="34" charset="-122"/>
              </a:rPr>
              <a:t>Talks</a:t>
            </a:r>
            <a:r>
              <a:rPr lang="zh-CN" altLang="en-US" sz="4400" b="1" spc="-150" dirty="0">
                <a:latin typeface="Avenir Heavy" panose="02000503020000020003" pitchFamily="2" charset="0"/>
                <a:ea typeface="Microsoft YaHei" panose="020B0503020204020204" pitchFamily="34" charset="-122"/>
              </a:rPr>
              <a:t> </a:t>
            </a:r>
            <a:r>
              <a:rPr lang="en-US" altLang="zh-CN" sz="4400" b="1" spc="-150" dirty="0">
                <a:latin typeface="Avenir Heavy" panose="02000503020000020003" pitchFamily="2" charset="0"/>
                <a:ea typeface="Microsoft YaHei" panose="020B0503020204020204" pitchFamily="34" charset="-122"/>
              </a:rPr>
              <a:t>Data</a:t>
            </a:r>
            <a:r>
              <a:rPr lang="zh-CN" altLang="en-US" sz="4400" b="1" spc="-150" dirty="0">
                <a:latin typeface="Avenir Heavy" panose="02000503020000020003" pitchFamily="2" charset="0"/>
                <a:ea typeface="Microsoft YaHei" panose="020B0503020204020204" pitchFamily="34" charset="-122"/>
              </a:rPr>
              <a:t> </a:t>
            </a:r>
            <a:r>
              <a:rPr lang="en-US" altLang="zh-CN" sz="4400" b="1" spc="-150" dirty="0">
                <a:latin typeface="Avenir Heavy" panose="02000503020000020003" pitchFamily="2" charset="0"/>
                <a:ea typeface="Microsoft YaHei" panose="020B0503020204020204" pitchFamily="34" charset="-122"/>
              </a:rPr>
              <a:t>Mining</a:t>
            </a:r>
          </a:p>
          <a:p>
            <a:endParaRPr lang="id-ID" sz="4400" b="1" spc="-150" dirty="0"/>
          </a:p>
          <a:p>
            <a:pPr algn="r"/>
            <a:r>
              <a:rPr lang="zh-CN" altLang="en-US" sz="4400" i="1" spc="-150" dirty="0">
                <a:latin typeface="Avenir Oblique" panose="02000503020000020003" pitchFamily="2" charset="0"/>
              </a:rPr>
              <a:t> </a:t>
            </a:r>
            <a:r>
              <a:rPr lang="en-US" altLang="zh-CN" sz="4400" i="1" spc="-150" dirty="0">
                <a:latin typeface="Avenir Oblique" panose="02000503020000020003" pitchFamily="2" charset="0"/>
              </a:rPr>
              <a:t>——</a:t>
            </a:r>
            <a:r>
              <a:rPr lang="zh-CN" altLang="en-US" sz="4400" i="1" spc="-150" dirty="0">
                <a:latin typeface="Avenir Oblique" panose="02000503020000020003" pitchFamily="2" charset="0"/>
              </a:rPr>
              <a:t> </a:t>
            </a:r>
            <a:r>
              <a:rPr lang="en-US" altLang="zh-CN" sz="4400" i="1" spc="-150" dirty="0">
                <a:latin typeface="Avenir Oblique" panose="02000503020000020003" pitchFamily="2" charset="0"/>
              </a:rPr>
              <a:t>I</a:t>
            </a:r>
            <a:r>
              <a:rPr lang="id-ID" sz="4400" i="1" spc="-150" dirty="0" err="1">
                <a:latin typeface="Avenir Oblique" panose="02000503020000020003" pitchFamily="2" charset="0"/>
              </a:rPr>
              <a:t>nitialization</a:t>
            </a:r>
            <a:r>
              <a:rPr lang="en-US" sz="4400" i="1" spc="-150" dirty="0">
                <a:latin typeface="Avenir Oblique" panose="02000503020000020003" pitchFamily="2" charset="0"/>
              </a:rPr>
              <a:t> </a:t>
            </a:r>
            <a:r>
              <a:rPr lang="en-US" altLang="zh-CN" sz="4400" i="1" spc="-150" dirty="0">
                <a:latin typeface="Avenir Oblique" panose="02000503020000020003" pitchFamily="2" charset="0"/>
              </a:rPr>
              <a:t>Step</a:t>
            </a:r>
            <a:endParaRPr lang="id-ID" sz="4400" i="1" spc="-150" dirty="0">
              <a:latin typeface="Avenir Oblique" panose="02000503020000020003" pitchFamily="2" charset="0"/>
            </a:endParaRPr>
          </a:p>
        </p:txBody>
      </p:sp>
      <p:sp>
        <p:nvSpPr>
          <p:cNvPr id="16" name="Title 1"/>
          <p:cNvSpPr txBox="1"/>
          <p:nvPr/>
        </p:nvSpPr>
        <p:spPr>
          <a:xfrm>
            <a:off x="8945606" y="5265700"/>
            <a:ext cx="2891295" cy="3635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altLang="zh-CN" sz="2400" dirty="0">
                <a:solidFill>
                  <a:schemeClr val="bg2">
                    <a:lumMod val="75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2019.5.6</a:t>
            </a:r>
            <a:endParaRPr lang="en-US" sz="2400" dirty="0">
              <a:solidFill>
                <a:schemeClr val="bg2">
                  <a:lumMod val="75000"/>
                </a:schemeClr>
              </a:solidFill>
              <a:latin typeface="Avenir Medium" panose="02000503020000020003" pitchFamily="2" charset="0"/>
              <a:ea typeface="Roboto" panose="02000000000000000000" pitchFamily="2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800187" y="2971538"/>
            <a:ext cx="0" cy="2306744"/>
          </a:xfrm>
          <a:prstGeom prst="line">
            <a:avLst/>
          </a:prstGeom>
          <a:ln w="25400" cmpd="sng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>
            <a:spLocks noChangeAspect="1"/>
          </p:cNvSpPr>
          <p:nvPr/>
        </p:nvSpPr>
        <p:spPr>
          <a:xfrm>
            <a:off x="601673" y="3970110"/>
            <a:ext cx="154800" cy="1548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ED81787-0B4D-AA4B-9CB1-B93089C90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992" y="379064"/>
            <a:ext cx="3443323" cy="25843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-14734" y="3644175"/>
            <a:ext cx="12720792" cy="2880000"/>
            <a:chOff x="19050" y="2343150"/>
            <a:chExt cx="9122640" cy="1600201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9" name="Freeform 8"/>
            <p:cNvSpPr/>
            <p:nvPr/>
          </p:nvSpPr>
          <p:spPr bwMode="auto">
            <a:xfrm>
              <a:off x="6662738" y="2516188"/>
              <a:ext cx="1447800" cy="1393825"/>
            </a:xfrm>
            <a:custGeom>
              <a:avLst/>
              <a:gdLst/>
              <a:ahLst/>
              <a:cxnLst>
                <a:cxn ang="0">
                  <a:pos x="912" y="878"/>
                </a:cxn>
                <a:cxn ang="0">
                  <a:pos x="912" y="492"/>
                </a:cxn>
                <a:cxn ang="0">
                  <a:pos x="449" y="492"/>
                </a:cxn>
                <a:cxn ang="0">
                  <a:pos x="449" y="117"/>
                </a:cxn>
                <a:cxn ang="0">
                  <a:pos x="336" y="0"/>
                </a:cxn>
                <a:cxn ang="0">
                  <a:pos x="190" y="147"/>
                </a:cxn>
                <a:cxn ang="0">
                  <a:pos x="190" y="392"/>
                </a:cxn>
                <a:cxn ang="0">
                  <a:pos x="102" y="392"/>
                </a:cxn>
                <a:cxn ang="0">
                  <a:pos x="102" y="508"/>
                </a:cxn>
                <a:cxn ang="0">
                  <a:pos x="0" y="508"/>
                </a:cxn>
                <a:cxn ang="0">
                  <a:pos x="0" y="878"/>
                </a:cxn>
                <a:cxn ang="0">
                  <a:pos x="912" y="878"/>
                </a:cxn>
              </a:cxnLst>
              <a:rect l="0" t="0" r="r" b="b"/>
              <a:pathLst>
                <a:path w="912" h="878">
                  <a:moveTo>
                    <a:pt x="912" y="878"/>
                  </a:moveTo>
                  <a:lnTo>
                    <a:pt x="912" y="492"/>
                  </a:lnTo>
                  <a:lnTo>
                    <a:pt x="449" y="492"/>
                  </a:lnTo>
                  <a:lnTo>
                    <a:pt x="449" y="117"/>
                  </a:lnTo>
                  <a:lnTo>
                    <a:pt x="336" y="0"/>
                  </a:lnTo>
                  <a:lnTo>
                    <a:pt x="190" y="147"/>
                  </a:lnTo>
                  <a:lnTo>
                    <a:pt x="190" y="392"/>
                  </a:lnTo>
                  <a:lnTo>
                    <a:pt x="102" y="392"/>
                  </a:lnTo>
                  <a:lnTo>
                    <a:pt x="102" y="508"/>
                  </a:lnTo>
                  <a:lnTo>
                    <a:pt x="0" y="508"/>
                  </a:lnTo>
                  <a:lnTo>
                    <a:pt x="0" y="878"/>
                  </a:lnTo>
                  <a:lnTo>
                    <a:pt x="912" y="87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9050" y="2343150"/>
              <a:ext cx="9122640" cy="1600201"/>
              <a:chOff x="19050" y="2343150"/>
              <a:chExt cx="9122640" cy="1600201"/>
            </a:xfrm>
            <a:grpFill/>
          </p:grpSpPr>
          <p:sp>
            <p:nvSpPr>
              <p:cNvPr id="11" name="Freeform 7"/>
              <p:cNvSpPr/>
              <p:nvPr/>
            </p:nvSpPr>
            <p:spPr bwMode="auto">
              <a:xfrm>
                <a:off x="7540625" y="2362200"/>
                <a:ext cx="1203325" cy="1547813"/>
              </a:xfrm>
              <a:custGeom>
                <a:avLst/>
                <a:gdLst/>
                <a:ahLst/>
                <a:cxnLst>
                  <a:cxn ang="0">
                    <a:pos x="327" y="419"/>
                  </a:cxn>
                  <a:cxn ang="0">
                    <a:pos x="327" y="218"/>
                  </a:cxn>
                  <a:cxn ang="0">
                    <a:pos x="187" y="218"/>
                  </a:cxn>
                  <a:cxn ang="0">
                    <a:pos x="187" y="121"/>
                  </a:cxn>
                  <a:cxn ang="0">
                    <a:pos x="136" y="121"/>
                  </a:cxn>
                  <a:cxn ang="0">
                    <a:pos x="136" y="0"/>
                  </a:cxn>
                  <a:cxn ang="0">
                    <a:pos x="64" y="0"/>
                  </a:cxn>
                  <a:cxn ang="0">
                    <a:pos x="64" y="128"/>
                  </a:cxn>
                  <a:cxn ang="0">
                    <a:pos x="7" y="128"/>
                  </a:cxn>
                  <a:cxn ang="0">
                    <a:pos x="7" y="279"/>
                  </a:cxn>
                  <a:cxn ang="0">
                    <a:pos x="0" y="419"/>
                  </a:cxn>
                  <a:cxn ang="0">
                    <a:pos x="327" y="419"/>
                  </a:cxn>
                </a:cxnLst>
                <a:rect l="0" t="0" r="r" b="b"/>
                <a:pathLst>
                  <a:path w="327" h="419">
                    <a:moveTo>
                      <a:pt x="327" y="419"/>
                    </a:moveTo>
                    <a:cubicBezTo>
                      <a:pt x="327" y="218"/>
                      <a:pt x="327" y="218"/>
                      <a:pt x="327" y="218"/>
                    </a:cubicBezTo>
                    <a:cubicBezTo>
                      <a:pt x="327" y="222"/>
                      <a:pt x="187" y="218"/>
                      <a:pt x="187" y="218"/>
                    </a:cubicBezTo>
                    <a:cubicBezTo>
                      <a:pt x="187" y="121"/>
                      <a:pt x="187" y="121"/>
                      <a:pt x="187" y="121"/>
                    </a:cubicBezTo>
                    <a:cubicBezTo>
                      <a:pt x="136" y="121"/>
                      <a:pt x="136" y="121"/>
                      <a:pt x="136" y="121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4" y="128"/>
                      <a:pt x="64" y="128"/>
                      <a:pt x="64" y="128"/>
                    </a:cubicBezTo>
                    <a:cubicBezTo>
                      <a:pt x="7" y="128"/>
                      <a:pt x="7" y="128"/>
                      <a:pt x="7" y="128"/>
                    </a:cubicBezTo>
                    <a:cubicBezTo>
                      <a:pt x="7" y="279"/>
                      <a:pt x="7" y="279"/>
                      <a:pt x="7" y="279"/>
                    </a:cubicBezTo>
                    <a:cubicBezTo>
                      <a:pt x="7" y="274"/>
                      <a:pt x="2" y="372"/>
                      <a:pt x="0" y="419"/>
                    </a:cubicBezTo>
                    <a:lnTo>
                      <a:pt x="327" y="41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grpSp>
            <p:nvGrpSpPr>
              <p:cNvPr id="12" name="Group 11"/>
              <p:cNvGrpSpPr/>
              <p:nvPr/>
            </p:nvGrpSpPr>
            <p:grpSpPr>
              <a:xfrm>
                <a:off x="19050" y="2343150"/>
                <a:ext cx="9122640" cy="1600201"/>
                <a:chOff x="19050" y="2343150"/>
                <a:chExt cx="9122640" cy="1600201"/>
              </a:xfrm>
              <a:grpFill/>
            </p:grpSpPr>
            <p:sp>
              <p:nvSpPr>
                <p:cNvPr id="13" name="Freeform 5"/>
                <p:cNvSpPr/>
                <p:nvPr/>
              </p:nvSpPr>
              <p:spPr bwMode="auto">
                <a:xfrm>
                  <a:off x="5934075" y="2343150"/>
                  <a:ext cx="1827213" cy="1566863"/>
                </a:xfrm>
                <a:custGeom>
                  <a:avLst/>
                  <a:gdLst/>
                  <a:ahLst/>
                  <a:cxnLst>
                    <a:cxn ang="0">
                      <a:pos x="288" y="424"/>
                    </a:cxn>
                    <a:cxn ang="0">
                      <a:pos x="360" y="352"/>
                    </a:cxn>
                    <a:cxn ang="0">
                      <a:pos x="452" y="260"/>
                    </a:cxn>
                    <a:cxn ang="0">
                      <a:pos x="452" y="135"/>
                    </a:cxn>
                    <a:cxn ang="0">
                      <a:pos x="497" y="135"/>
                    </a:cxn>
                    <a:cxn ang="0">
                      <a:pos x="497" y="106"/>
                    </a:cxn>
                    <a:cxn ang="0">
                      <a:pos x="450" y="106"/>
                    </a:cxn>
                    <a:cxn ang="0">
                      <a:pos x="450" y="18"/>
                    </a:cxn>
                    <a:cxn ang="0">
                      <a:pos x="432" y="18"/>
                    </a:cxn>
                    <a:cxn ang="0">
                      <a:pos x="432" y="0"/>
                    </a:cxn>
                    <a:cxn ang="0">
                      <a:pos x="374" y="0"/>
                    </a:cxn>
                    <a:cxn ang="0">
                      <a:pos x="374" y="18"/>
                    </a:cxn>
                    <a:cxn ang="0">
                      <a:pos x="351" y="18"/>
                    </a:cxn>
                    <a:cxn ang="0">
                      <a:pos x="351" y="110"/>
                    </a:cxn>
                    <a:cxn ang="0">
                      <a:pos x="282" y="180"/>
                    </a:cxn>
                    <a:cxn ang="0">
                      <a:pos x="259" y="180"/>
                    </a:cxn>
                    <a:cxn ang="0">
                      <a:pos x="259" y="128"/>
                    </a:cxn>
                    <a:cxn ang="0">
                      <a:pos x="238" y="128"/>
                    </a:cxn>
                    <a:cxn ang="0">
                      <a:pos x="238" y="107"/>
                    </a:cxn>
                    <a:cxn ang="0">
                      <a:pos x="201" y="107"/>
                    </a:cxn>
                    <a:cxn ang="0">
                      <a:pos x="201" y="128"/>
                    </a:cxn>
                    <a:cxn ang="0">
                      <a:pos x="189" y="128"/>
                    </a:cxn>
                    <a:cxn ang="0">
                      <a:pos x="189" y="205"/>
                    </a:cxn>
                    <a:cxn ang="0">
                      <a:pos x="151" y="205"/>
                    </a:cxn>
                    <a:cxn ang="0">
                      <a:pos x="151" y="32"/>
                    </a:cxn>
                    <a:cxn ang="0">
                      <a:pos x="122" y="32"/>
                    </a:cxn>
                    <a:cxn ang="0">
                      <a:pos x="122" y="234"/>
                    </a:cxn>
                    <a:cxn ang="0">
                      <a:pos x="102" y="234"/>
                    </a:cxn>
                    <a:cxn ang="0">
                      <a:pos x="102" y="105"/>
                    </a:cxn>
                    <a:cxn ang="0">
                      <a:pos x="88" y="105"/>
                    </a:cxn>
                    <a:cxn ang="0">
                      <a:pos x="88" y="83"/>
                    </a:cxn>
                    <a:cxn ang="0">
                      <a:pos x="15" y="83"/>
                    </a:cxn>
                    <a:cxn ang="0">
                      <a:pos x="15" y="106"/>
                    </a:cxn>
                    <a:cxn ang="0">
                      <a:pos x="0" y="106"/>
                    </a:cxn>
                    <a:cxn ang="0">
                      <a:pos x="0" y="166"/>
                    </a:cxn>
                    <a:cxn ang="0">
                      <a:pos x="35" y="424"/>
                    </a:cxn>
                    <a:cxn ang="0">
                      <a:pos x="288" y="424"/>
                    </a:cxn>
                  </a:cxnLst>
                  <a:rect l="0" t="0" r="r" b="b"/>
                  <a:pathLst>
                    <a:path w="497" h="424">
                      <a:moveTo>
                        <a:pt x="288" y="424"/>
                      </a:moveTo>
                      <a:cubicBezTo>
                        <a:pt x="360" y="352"/>
                        <a:pt x="360" y="352"/>
                        <a:pt x="360" y="352"/>
                      </a:cubicBezTo>
                      <a:cubicBezTo>
                        <a:pt x="452" y="260"/>
                        <a:pt x="452" y="260"/>
                        <a:pt x="452" y="260"/>
                      </a:cubicBezTo>
                      <a:cubicBezTo>
                        <a:pt x="452" y="135"/>
                        <a:pt x="452" y="135"/>
                        <a:pt x="452" y="135"/>
                      </a:cubicBezTo>
                      <a:cubicBezTo>
                        <a:pt x="497" y="135"/>
                        <a:pt x="497" y="135"/>
                        <a:pt x="497" y="135"/>
                      </a:cubicBezTo>
                      <a:cubicBezTo>
                        <a:pt x="497" y="106"/>
                        <a:pt x="497" y="106"/>
                        <a:pt x="497" y="106"/>
                      </a:cubicBezTo>
                      <a:cubicBezTo>
                        <a:pt x="450" y="106"/>
                        <a:pt x="450" y="106"/>
                        <a:pt x="450" y="106"/>
                      </a:cubicBezTo>
                      <a:cubicBezTo>
                        <a:pt x="450" y="18"/>
                        <a:pt x="450" y="18"/>
                        <a:pt x="450" y="18"/>
                      </a:cubicBezTo>
                      <a:cubicBezTo>
                        <a:pt x="432" y="18"/>
                        <a:pt x="432" y="18"/>
                        <a:pt x="432" y="18"/>
                      </a:cubicBezTo>
                      <a:cubicBezTo>
                        <a:pt x="432" y="0"/>
                        <a:pt x="432" y="0"/>
                        <a:pt x="432" y="0"/>
                      </a:cubicBezTo>
                      <a:cubicBezTo>
                        <a:pt x="374" y="0"/>
                        <a:pt x="374" y="0"/>
                        <a:pt x="374" y="0"/>
                      </a:cubicBezTo>
                      <a:cubicBezTo>
                        <a:pt x="374" y="18"/>
                        <a:pt x="374" y="18"/>
                        <a:pt x="374" y="18"/>
                      </a:cubicBezTo>
                      <a:cubicBezTo>
                        <a:pt x="351" y="18"/>
                        <a:pt x="351" y="18"/>
                        <a:pt x="351" y="18"/>
                      </a:cubicBezTo>
                      <a:cubicBezTo>
                        <a:pt x="351" y="110"/>
                        <a:pt x="351" y="110"/>
                        <a:pt x="351" y="110"/>
                      </a:cubicBezTo>
                      <a:cubicBezTo>
                        <a:pt x="282" y="180"/>
                        <a:pt x="282" y="180"/>
                        <a:pt x="282" y="180"/>
                      </a:cubicBezTo>
                      <a:cubicBezTo>
                        <a:pt x="259" y="180"/>
                        <a:pt x="259" y="180"/>
                        <a:pt x="259" y="180"/>
                      </a:cubicBezTo>
                      <a:cubicBezTo>
                        <a:pt x="259" y="128"/>
                        <a:pt x="259" y="128"/>
                        <a:pt x="259" y="128"/>
                      </a:cubicBezTo>
                      <a:cubicBezTo>
                        <a:pt x="238" y="128"/>
                        <a:pt x="238" y="128"/>
                        <a:pt x="238" y="128"/>
                      </a:cubicBezTo>
                      <a:cubicBezTo>
                        <a:pt x="238" y="107"/>
                        <a:pt x="238" y="107"/>
                        <a:pt x="238" y="107"/>
                      </a:cubicBezTo>
                      <a:cubicBezTo>
                        <a:pt x="201" y="107"/>
                        <a:pt x="201" y="107"/>
                        <a:pt x="201" y="107"/>
                      </a:cubicBezTo>
                      <a:cubicBezTo>
                        <a:pt x="201" y="128"/>
                        <a:pt x="201" y="128"/>
                        <a:pt x="201" y="128"/>
                      </a:cubicBezTo>
                      <a:cubicBezTo>
                        <a:pt x="189" y="128"/>
                        <a:pt x="189" y="128"/>
                        <a:pt x="189" y="128"/>
                      </a:cubicBezTo>
                      <a:cubicBezTo>
                        <a:pt x="189" y="205"/>
                        <a:pt x="189" y="205"/>
                        <a:pt x="189" y="205"/>
                      </a:cubicBezTo>
                      <a:cubicBezTo>
                        <a:pt x="151" y="205"/>
                        <a:pt x="151" y="205"/>
                        <a:pt x="151" y="205"/>
                      </a:cubicBezTo>
                      <a:cubicBezTo>
                        <a:pt x="151" y="205"/>
                        <a:pt x="151" y="33"/>
                        <a:pt x="151" y="32"/>
                      </a:cubicBezTo>
                      <a:cubicBezTo>
                        <a:pt x="151" y="31"/>
                        <a:pt x="122" y="32"/>
                        <a:pt x="122" y="32"/>
                      </a:cubicBezTo>
                      <a:cubicBezTo>
                        <a:pt x="122" y="234"/>
                        <a:pt x="122" y="234"/>
                        <a:pt x="122" y="234"/>
                      </a:cubicBezTo>
                      <a:cubicBezTo>
                        <a:pt x="102" y="234"/>
                        <a:pt x="102" y="234"/>
                        <a:pt x="102" y="234"/>
                      </a:cubicBezTo>
                      <a:cubicBezTo>
                        <a:pt x="102" y="105"/>
                        <a:pt x="102" y="105"/>
                        <a:pt x="102" y="105"/>
                      </a:cubicBezTo>
                      <a:cubicBezTo>
                        <a:pt x="88" y="105"/>
                        <a:pt x="88" y="105"/>
                        <a:pt x="88" y="105"/>
                      </a:cubicBezTo>
                      <a:cubicBezTo>
                        <a:pt x="88" y="83"/>
                        <a:pt x="88" y="83"/>
                        <a:pt x="88" y="83"/>
                      </a:cubicBezTo>
                      <a:cubicBezTo>
                        <a:pt x="15" y="83"/>
                        <a:pt x="15" y="83"/>
                        <a:pt x="15" y="83"/>
                      </a:cubicBezTo>
                      <a:cubicBezTo>
                        <a:pt x="15" y="106"/>
                        <a:pt x="15" y="106"/>
                        <a:pt x="15" y="106"/>
                      </a:cubicBezTo>
                      <a:cubicBezTo>
                        <a:pt x="0" y="106"/>
                        <a:pt x="0" y="106"/>
                        <a:pt x="0" y="106"/>
                      </a:cubicBezTo>
                      <a:cubicBezTo>
                        <a:pt x="0" y="166"/>
                        <a:pt x="0" y="166"/>
                        <a:pt x="0" y="166"/>
                      </a:cubicBezTo>
                      <a:cubicBezTo>
                        <a:pt x="35" y="424"/>
                        <a:pt x="35" y="424"/>
                        <a:pt x="35" y="424"/>
                      </a:cubicBezTo>
                      <a:lnTo>
                        <a:pt x="288" y="42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/>
                </a:p>
              </p:txBody>
            </p:sp>
            <p:grpSp>
              <p:nvGrpSpPr>
                <p:cNvPr id="14" name="Group 13"/>
                <p:cNvGrpSpPr/>
                <p:nvPr/>
              </p:nvGrpSpPr>
              <p:grpSpPr>
                <a:xfrm>
                  <a:off x="19050" y="2627313"/>
                  <a:ext cx="9122640" cy="1316038"/>
                  <a:chOff x="19050" y="2627313"/>
                  <a:chExt cx="9122640" cy="1316038"/>
                </a:xfrm>
                <a:grpFill/>
              </p:grpSpPr>
              <p:sp>
                <p:nvSpPr>
                  <p:cNvPr id="15" name="Freeform 6"/>
                  <p:cNvSpPr/>
                  <p:nvPr/>
                </p:nvSpPr>
                <p:spPr bwMode="auto">
                  <a:xfrm>
                    <a:off x="5341938" y="2774950"/>
                    <a:ext cx="971550" cy="1135063"/>
                  </a:xfrm>
                  <a:custGeom>
                    <a:avLst/>
                    <a:gdLst/>
                    <a:ahLst/>
                    <a:cxnLst>
                      <a:cxn ang="0">
                        <a:pos x="612" y="715"/>
                      </a:cxn>
                      <a:cxn ang="0">
                        <a:pos x="612" y="389"/>
                      </a:cxn>
                      <a:cxn ang="0">
                        <a:pos x="533" y="389"/>
                      </a:cxn>
                      <a:cxn ang="0">
                        <a:pos x="533" y="163"/>
                      </a:cxn>
                      <a:cxn ang="0">
                        <a:pos x="484" y="163"/>
                      </a:cxn>
                      <a:cxn ang="0">
                        <a:pos x="484" y="110"/>
                      </a:cxn>
                      <a:cxn ang="0">
                        <a:pos x="285" y="110"/>
                      </a:cxn>
                      <a:cxn ang="0">
                        <a:pos x="285" y="170"/>
                      </a:cxn>
                      <a:cxn ang="0">
                        <a:pos x="220" y="170"/>
                      </a:cxn>
                      <a:cxn ang="0">
                        <a:pos x="220" y="0"/>
                      </a:cxn>
                      <a:cxn ang="0">
                        <a:pos x="109" y="0"/>
                      </a:cxn>
                      <a:cxn ang="0">
                        <a:pos x="109" y="331"/>
                      </a:cxn>
                      <a:cxn ang="0">
                        <a:pos x="0" y="331"/>
                      </a:cxn>
                      <a:cxn ang="0">
                        <a:pos x="0" y="715"/>
                      </a:cxn>
                      <a:cxn ang="0">
                        <a:pos x="612" y="715"/>
                      </a:cxn>
                    </a:cxnLst>
                    <a:rect l="0" t="0" r="r" b="b"/>
                    <a:pathLst>
                      <a:path w="612" h="715">
                        <a:moveTo>
                          <a:pt x="612" y="715"/>
                        </a:moveTo>
                        <a:lnTo>
                          <a:pt x="612" y="389"/>
                        </a:lnTo>
                        <a:lnTo>
                          <a:pt x="533" y="389"/>
                        </a:lnTo>
                        <a:lnTo>
                          <a:pt x="533" y="163"/>
                        </a:lnTo>
                        <a:lnTo>
                          <a:pt x="484" y="163"/>
                        </a:lnTo>
                        <a:lnTo>
                          <a:pt x="484" y="110"/>
                        </a:lnTo>
                        <a:lnTo>
                          <a:pt x="285" y="110"/>
                        </a:lnTo>
                        <a:lnTo>
                          <a:pt x="285" y="170"/>
                        </a:lnTo>
                        <a:lnTo>
                          <a:pt x="220" y="170"/>
                        </a:lnTo>
                        <a:lnTo>
                          <a:pt x="220" y="0"/>
                        </a:lnTo>
                        <a:lnTo>
                          <a:pt x="109" y="0"/>
                        </a:lnTo>
                        <a:lnTo>
                          <a:pt x="109" y="331"/>
                        </a:lnTo>
                        <a:lnTo>
                          <a:pt x="0" y="331"/>
                        </a:lnTo>
                        <a:lnTo>
                          <a:pt x="0" y="715"/>
                        </a:lnTo>
                        <a:lnTo>
                          <a:pt x="612" y="715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6" name="Rectangle 9"/>
                  <p:cNvSpPr>
                    <a:spLocks noChangeArrowheads="1"/>
                  </p:cNvSpPr>
                  <p:nvPr/>
                </p:nvSpPr>
                <p:spPr bwMode="auto">
                  <a:xfrm>
                    <a:off x="5375275" y="3352800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7" name="Rectangle 10"/>
                  <p:cNvSpPr>
                    <a:spLocks noChangeArrowheads="1"/>
                  </p:cNvSpPr>
                  <p:nvPr/>
                </p:nvSpPr>
                <p:spPr bwMode="auto">
                  <a:xfrm>
                    <a:off x="5567363" y="2797175"/>
                    <a:ext cx="65088" cy="127000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8" name="Rectangle 11"/>
                  <p:cNvSpPr>
                    <a:spLocks noChangeArrowheads="1"/>
                  </p:cNvSpPr>
                  <p:nvPr/>
                </p:nvSpPr>
                <p:spPr bwMode="auto">
                  <a:xfrm>
                    <a:off x="5562600" y="2952750"/>
                    <a:ext cx="66675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9" name="Rectangle 12"/>
                  <p:cNvSpPr>
                    <a:spLocks noChangeArrowheads="1"/>
                  </p:cNvSpPr>
                  <p:nvPr/>
                </p:nvSpPr>
                <p:spPr bwMode="auto">
                  <a:xfrm>
                    <a:off x="5567363" y="3111500"/>
                    <a:ext cx="65088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20" name="Rectangle 14"/>
                  <p:cNvSpPr>
                    <a:spLocks noChangeArrowheads="1"/>
                  </p:cNvSpPr>
                  <p:nvPr/>
                </p:nvSpPr>
                <p:spPr bwMode="auto">
                  <a:xfrm>
                    <a:off x="6400800" y="2643188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21" name="Rectangle 15"/>
                  <p:cNvSpPr>
                    <a:spLocks noChangeArrowheads="1"/>
                  </p:cNvSpPr>
                  <p:nvPr/>
                </p:nvSpPr>
                <p:spPr bwMode="auto">
                  <a:xfrm>
                    <a:off x="6405563" y="2805113"/>
                    <a:ext cx="65088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22" name="Rectangle 16"/>
                  <p:cNvSpPr>
                    <a:spLocks noChangeArrowheads="1"/>
                  </p:cNvSpPr>
                  <p:nvPr/>
                </p:nvSpPr>
                <p:spPr bwMode="auto">
                  <a:xfrm>
                    <a:off x="6405563" y="2968625"/>
                    <a:ext cx="65088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23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6400800" y="3122613"/>
                    <a:ext cx="6985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24" name="Rectangle 18"/>
                  <p:cNvSpPr>
                    <a:spLocks noChangeArrowheads="1"/>
                  </p:cNvSpPr>
                  <p:nvPr/>
                </p:nvSpPr>
                <p:spPr bwMode="auto">
                  <a:xfrm>
                    <a:off x="6405563" y="3286125"/>
                    <a:ext cx="65088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25" name="Rectangle 19"/>
                  <p:cNvSpPr>
                    <a:spLocks noChangeArrowheads="1"/>
                  </p:cNvSpPr>
                  <p:nvPr/>
                </p:nvSpPr>
                <p:spPr bwMode="auto">
                  <a:xfrm>
                    <a:off x="5500688" y="3348038"/>
                    <a:ext cx="66675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26" name="Rectangle 20"/>
                  <p:cNvSpPr>
                    <a:spLocks noChangeArrowheads="1"/>
                  </p:cNvSpPr>
                  <p:nvPr/>
                </p:nvSpPr>
                <p:spPr bwMode="auto">
                  <a:xfrm>
                    <a:off x="6996113" y="2752725"/>
                    <a:ext cx="66675" cy="127000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27" name="Rectangle 21"/>
                  <p:cNvSpPr>
                    <a:spLocks noChangeArrowheads="1"/>
                  </p:cNvSpPr>
                  <p:nvPr/>
                </p:nvSpPr>
                <p:spPr bwMode="auto">
                  <a:xfrm>
                    <a:off x="7118350" y="2749550"/>
                    <a:ext cx="6985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28" name="Rectangle 24"/>
                  <p:cNvSpPr>
                    <a:spLocks noChangeArrowheads="1"/>
                  </p:cNvSpPr>
                  <p:nvPr/>
                </p:nvSpPr>
                <p:spPr bwMode="auto">
                  <a:xfrm>
                    <a:off x="7813675" y="2632075"/>
                    <a:ext cx="65088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29" name="Rectangle 25"/>
                  <p:cNvSpPr>
                    <a:spLocks noChangeArrowheads="1"/>
                  </p:cNvSpPr>
                  <p:nvPr/>
                </p:nvSpPr>
                <p:spPr bwMode="auto">
                  <a:xfrm>
                    <a:off x="7934325" y="2627313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30" name="Rectangle 26"/>
                  <p:cNvSpPr>
                    <a:spLocks noChangeArrowheads="1"/>
                  </p:cNvSpPr>
                  <p:nvPr/>
                </p:nvSpPr>
                <p:spPr bwMode="auto">
                  <a:xfrm>
                    <a:off x="7604125" y="2927350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31" name="Rectangle 27"/>
                  <p:cNvSpPr>
                    <a:spLocks noChangeArrowheads="1"/>
                  </p:cNvSpPr>
                  <p:nvPr/>
                </p:nvSpPr>
                <p:spPr bwMode="auto">
                  <a:xfrm>
                    <a:off x="7727950" y="2924175"/>
                    <a:ext cx="66675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32" name="Rectangle 28"/>
                  <p:cNvSpPr>
                    <a:spLocks noChangeArrowheads="1"/>
                  </p:cNvSpPr>
                  <p:nvPr/>
                </p:nvSpPr>
                <p:spPr bwMode="auto">
                  <a:xfrm>
                    <a:off x="7989888" y="2927350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33" name="Rectangle 29"/>
                  <p:cNvSpPr>
                    <a:spLocks noChangeArrowheads="1"/>
                  </p:cNvSpPr>
                  <p:nvPr/>
                </p:nvSpPr>
                <p:spPr bwMode="auto">
                  <a:xfrm>
                    <a:off x="8115300" y="2924175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34" name="Rectangle 30"/>
                  <p:cNvSpPr>
                    <a:spLocks noChangeArrowheads="1"/>
                  </p:cNvSpPr>
                  <p:nvPr/>
                </p:nvSpPr>
                <p:spPr bwMode="auto">
                  <a:xfrm>
                    <a:off x="7604125" y="3122613"/>
                    <a:ext cx="69850" cy="127000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35" name="Rectangle 31"/>
                  <p:cNvSpPr>
                    <a:spLocks noChangeArrowheads="1"/>
                  </p:cNvSpPr>
                  <p:nvPr/>
                </p:nvSpPr>
                <p:spPr bwMode="auto">
                  <a:xfrm>
                    <a:off x="7727950" y="3119438"/>
                    <a:ext cx="66675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36" name="Rectangle 32"/>
                  <p:cNvSpPr>
                    <a:spLocks noChangeArrowheads="1"/>
                  </p:cNvSpPr>
                  <p:nvPr/>
                </p:nvSpPr>
                <p:spPr bwMode="auto">
                  <a:xfrm>
                    <a:off x="7989888" y="3122613"/>
                    <a:ext cx="69850" cy="127000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37" name="Rectangle 33"/>
                  <p:cNvSpPr>
                    <a:spLocks noChangeArrowheads="1"/>
                  </p:cNvSpPr>
                  <p:nvPr/>
                </p:nvSpPr>
                <p:spPr bwMode="auto">
                  <a:xfrm>
                    <a:off x="8115300" y="3119438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38" name="Rectangle 34"/>
                  <p:cNvSpPr>
                    <a:spLocks noChangeArrowheads="1"/>
                  </p:cNvSpPr>
                  <p:nvPr/>
                </p:nvSpPr>
                <p:spPr bwMode="auto">
                  <a:xfrm>
                    <a:off x="8221663" y="3644900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39" name="Rectangle 35"/>
                  <p:cNvSpPr>
                    <a:spLocks noChangeArrowheads="1"/>
                  </p:cNvSpPr>
                  <p:nvPr/>
                </p:nvSpPr>
                <p:spPr bwMode="auto">
                  <a:xfrm>
                    <a:off x="8345488" y="3640138"/>
                    <a:ext cx="69850" cy="127000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40" name="Rectangle 36"/>
                  <p:cNvSpPr>
                    <a:spLocks noChangeArrowheads="1"/>
                  </p:cNvSpPr>
                  <p:nvPr/>
                </p:nvSpPr>
                <p:spPr bwMode="auto">
                  <a:xfrm>
                    <a:off x="8493125" y="3644900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41" name="Rectangle 37"/>
                  <p:cNvSpPr>
                    <a:spLocks noChangeArrowheads="1"/>
                  </p:cNvSpPr>
                  <p:nvPr/>
                </p:nvSpPr>
                <p:spPr bwMode="auto">
                  <a:xfrm>
                    <a:off x="8618538" y="3640138"/>
                    <a:ext cx="66675" cy="127000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42" name="Rectangle 38"/>
                  <p:cNvSpPr>
                    <a:spLocks noChangeArrowheads="1"/>
                  </p:cNvSpPr>
                  <p:nvPr/>
                </p:nvSpPr>
                <p:spPr bwMode="auto">
                  <a:xfrm>
                    <a:off x="7246938" y="2749550"/>
                    <a:ext cx="66675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43" name="Rectangle 39"/>
                  <p:cNvSpPr>
                    <a:spLocks noChangeArrowheads="1"/>
                  </p:cNvSpPr>
                  <p:nvPr/>
                </p:nvSpPr>
                <p:spPr bwMode="auto">
                  <a:xfrm>
                    <a:off x="6716713" y="3403600"/>
                    <a:ext cx="6985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44" name="Rectangle 40"/>
                  <p:cNvSpPr>
                    <a:spLocks noChangeArrowheads="1"/>
                  </p:cNvSpPr>
                  <p:nvPr/>
                </p:nvSpPr>
                <p:spPr bwMode="auto">
                  <a:xfrm>
                    <a:off x="6842125" y="3400425"/>
                    <a:ext cx="66675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45" name="Rectangle 41"/>
                  <p:cNvSpPr>
                    <a:spLocks noChangeArrowheads="1"/>
                  </p:cNvSpPr>
                  <p:nvPr/>
                </p:nvSpPr>
                <p:spPr bwMode="auto">
                  <a:xfrm>
                    <a:off x="6967538" y="3400425"/>
                    <a:ext cx="6985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46" name="Rectangle 42"/>
                  <p:cNvSpPr>
                    <a:spLocks noChangeArrowheads="1"/>
                  </p:cNvSpPr>
                  <p:nvPr/>
                </p:nvSpPr>
                <p:spPr bwMode="auto">
                  <a:xfrm>
                    <a:off x="7110413" y="3403600"/>
                    <a:ext cx="6985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47" name="Rectangle 43"/>
                  <p:cNvSpPr>
                    <a:spLocks noChangeArrowheads="1"/>
                  </p:cNvSpPr>
                  <p:nvPr/>
                </p:nvSpPr>
                <p:spPr bwMode="auto">
                  <a:xfrm>
                    <a:off x="7235825" y="3400425"/>
                    <a:ext cx="6985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48" name="Rectangle 44"/>
                  <p:cNvSpPr>
                    <a:spLocks noChangeArrowheads="1"/>
                  </p:cNvSpPr>
                  <p:nvPr/>
                </p:nvSpPr>
                <p:spPr bwMode="auto">
                  <a:xfrm>
                    <a:off x="7361238" y="3400425"/>
                    <a:ext cx="6985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49" name="Rectangle 45"/>
                  <p:cNvSpPr>
                    <a:spLocks noChangeArrowheads="1"/>
                  </p:cNvSpPr>
                  <p:nvPr/>
                </p:nvSpPr>
                <p:spPr bwMode="auto">
                  <a:xfrm>
                    <a:off x="7507288" y="3403600"/>
                    <a:ext cx="66675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50" name="Rectangle 46"/>
                  <p:cNvSpPr>
                    <a:spLocks noChangeArrowheads="1"/>
                  </p:cNvSpPr>
                  <p:nvPr/>
                </p:nvSpPr>
                <p:spPr bwMode="auto">
                  <a:xfrm>
                    <a:off x="7629525" y="3400425"/>
                    <a:ext cx="6985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51" name="Rectangle 47"/>
                  <p:cNvSpPr>
                    <a:spLocks noChangeArrowheads="1"/>
                  </p:cNvSpPr>
                  <p:nvPr/>
                </p:nvSpPr>
                <p:spPr bwMode="auto">
                  <a:xfrm>
                    <a:off x="7758113" y="3400425"/>
                    <a:ext cx="66675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52" name="Rectangle 48"/>
                  <p:cNvSpPr>
                    <a:spLocks noChangeArrowheads="1"/>
                  </p:cNvSpPr>
                  <p:nvPr/>
                </p:nvSpPr>
                <p:spPr bwMode="auto">
                  <a:xfrm>
                    <a:off x="7872413" y="3400425"/>
                    <a:ext cx="193675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53" name="Rectangle 49"/>
                  <p:cNvSpPr>
                    <a:spLocks noChangeArrowheads="1"/>
                  </p:cNvSpPr>
                  <p:nvPr/>
                </p:nvSpPr>
                <p:spPr bwMode="auto">
                  <a:xfrm>
                    <a:off x="8216900" y="3282950"/>
                    <a:ext cx="48260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54" name="Rectangle 50"/>
                  <p:cNvSpPr>
                    <a:spLocks noChangeArrowheads="1"/>
                  </p:cNvSpPr>
                  <p:nvPr/>
                </p:nvSpPr>
                <p:spPr bwMode="auto">
                  <a:xfrm>
                    <a:off x="8216900" y="3459163"/>
                    <a:ext cx="48260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55" name="Rectangle 51"/>
                  <p:cNvSpPr>
                    <a:spLocks noChangeArrowheads="1"/>
                  </p:cNvSpPr>
                  <p:nvPr/>
                </p:nvSpPr>
                <p:spPr bwMode="auto">
                  <a:xfrm>
                    <a:off x="7872413" y="3589338"/>
                    <a:ext cx="193675" cy="128588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56" name="Rectangle 52"/>
                  <p:cNvSpPr>
                    <a:spLocks noChangeArrowheads="1"/>
                  </p:cNvSpPr>
                  <p:nvPr/>
                </p:nvSpPr>
                <p:spPr bwMode="auto">
                  <a:xfrm>
                    <a:off x="6716713" y="3592513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57" name="Rectangle 53"/>
                  <p:cNvSpPr>
                    <a:spLocks noChangeArrowheads="1"/>
                  </p:cNvSpPr>
                  <p:nvPr/>
                </p:nvSpPr>
                <p:spPr bwMode="auto">
                  <a:xfrm>
                    <a:off x="6842125" y="3589338"/>
                    <a:ext cx="66675" cy="128588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58" name="Rectangle 54"/>
                  <p:cNvSpPr>
                    <a:spLocks noChangeArrowheads="1"/>
                  </p:cNvSpPr>
                  <p:nvPr/>
                </p:nvSpPr>
                <p:spPr bwMode="auto">
                  <a:xfrm>
                    <a:off x="6967538" y="3589338"/>
                    <a:ext cx="69850" cy="128588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59" name="Rectangle 55"/>
                  <p:cNvSpPr>
                    <a:spLocks noChangeArrowheads="1"/>
                  </p:cNvSpPr>
                  <p:nvPr/>
                </p:nvSpPr>
                <p:spPr bwMode="auto">
                  <a:xfrm>
                    <a:off x="7110413" y="3592513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60" name="Rectangle 56"/>
                  <p:cNvSpPr>
                    <a:spLocks noChangeArrowheads="1"/>
                  </p:cNvSpPr>
                  <p:nvPr/>
                </p:nvSpPr>
                <p:spPr bwMode="auto">
                  <a:xfrm>
                    <a:off x="7235825" y="3589338"/>
                    <a:ext cx="69850" cy="128588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61" name="Rectangle 57"/>
                  <p:cNvSpPr>
                    <a:spLocks noChangeArrowheads="1"/>
                  </p:cNvSpPr>
                  <p:nvPr/>
                </p:nvSpPr>
                <p:spPr bwMode="auto">
                  <a:xfrm>
                    <a:off x="7361238" y="3589338"/>
                    <a:ext cx="69850" cy="128588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62" name="Rectangle 58"/>
                  <p:cNvSpPr>
                    <a:spLocks noChangeArrowheads="1"/>
                  </p:cNvSpPr>
                  <p:nvPr/>
                </p:nvSpPr>
                <p:spPr bwMode="auto">
                  <a:xfrm>
                    <a:off x="7507288" y="3592513"/>
                    <a:ext cx="66675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63" name="Rectangle 59"/>
                  <p:cNvSpPr>
                    <a:spLocks noChangeArrowheads="1"/>
                  </p:cNvSpPr>
                  <p:nvPr/>
                </p:nvSpPr>
                <p:spPr bwMode="auto">
                  <a:xfrm>
                    <a:off x="7629525" y="3589338"/>
                    <a:ext cx="69850" cy="128588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64" name="Rectangle 60"/>
                  <p:cNvSpPr>
                    <a:spLocks noChangeArrowheads="1"/>
                  </p:cNvSpPr>
                  <p:nvPr/>
                </p:nvSpPr>
                <p:spPr bwMode="auto">
                  <a:xfrm>
                    <a:off x="7758113" y="3589338"/>
                    <a:ext cx="66675" cy="128588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65" name="Rectangle 61"/>
                  <p:cNvSpPr>
                    <a:spLocks noChangeArrowheads="1"/>
                  </p:cNvSpPr>
                  <p:nvPr/>
                </p:nvSpPr>
                <p:spPr bwMode="auto">
                  <a:xfrm>
                    <a:off x="6996113" y="2994025"/>
                    <a:ext cx="66675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66" name="Rectangle 62"/>
                  <p:cNvSpPr>
                    <a:spLocks noChangeArrowheads="1"/>
                  </p:cNvSpPr>
                  <p:nvPr/>
                </p:nvSpPr>
                <p:spPr bwMode="auto">
                  <a:xfrm>
                    <a:off x="7118350" y="2990850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67" name="Rectangle 63"/>
                  <p:cNvSpPr>
                    <a:spLocks noChangeArrowheads="1"/>
                  </p:cNvSpPr>
                  <p:nvPr/>
                </p:nvSpPr>
                <p:spPr bwMode="auto">
                  <a:xfrm>
                    <a:off x="7246938" y="2990850"/>
                    <a:ext cx="66675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68" name="Rectangle 64"/>
                  <p:cNvSpPr>
                    <a:spLocks noChangeArrowheads="1"/>
                  </p:cNvSpPr>
                  <p:nvPr/>
                </p:nvSpPr>
                <p:spPr bwMode="auto">
                  <a:xfrm>
                    <a:off x="5610225" y="3352800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69" name="Rectangle 65"/>
                  <p:cNvSpPr>
                    <a:spLocks noChangeArrowheads="1"/>
                  </p:cNvSpPr>
                  <p:nvPr/>
                </p:nvSpPr>
                <p:spPr bwMode="auto">
                  <a:xfrm>
                    <a:off x="5735638" y="3348038"/>
                    <a:ext cx="6985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70" name="Rectangle 66"/>
                  <p:cNvSpPr>
                    <a:spLocks noChangeArrowheads="1"/>
                  </p:cNvSpPr>
                  <p:nvPr/>
                </p:nvSpPr>
                <p:spPr bwMode="auto">
                  <a:xfrm>
                    <a:off x="5842000" y="3352800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71" name="Rectangle 67"/>
                  <p:cNvSpPr>
                    <a:spLocks noChangeArrowheads="1"/>
                  </p:cNvSpPr>
                  <p:nvPr/>
                </p:nvSpPr>
                <p:spPr bwMode="auto">
                  <a:xfrm>
                    <a:off x="5967413" y="3348038"/>
                    <a:ext cx="6985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72" name="Rectangle 68"/>
                  <p:cNvSpPr>
                    <a:spLocks noChangeArrowheads="1"/>
                  </p:cNvSpPr>
                  <p:nvPr/>
                </p:nvSpPr>
                <p:spPr bwMode="auto">
                  <a:xfrm>
                    <a:off x="6076950" y="3348038"/>
                    <a:ext cx="69850" cy="13017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73" name="Rectangle 69"/>
                  <p:cNvSpPr>
                    <a:spLocks noChangeArrowheads="1"/>
                  </p:cNvSpPr>
                  <p:nvPr/>
                </p:nvSpPr>
                <p:spPr bwMode="auto">
                  <a:xfrm>
                    <a:off x="5794375" y="3105150"/>
                    <a:ext cx="2984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74" name="Rectangle 70"/>
                  <p:cNvSpPr>
                    <a:spLocks noChangeArrowheads="1"/>
                  </p:cNvSpPr>
                  <p:nvPr/>
                </p:nvSpPr>
                <p:spPr bwMode="auto">
                  <a:xfrm>
                    <a:off x="6992938" y="3171825"/>
                    <a:ext cx="331788" cy="128588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75" name="Rectangle 71"/>
                  <p:cNvSpPr>
                    <a:spLocks noChangeArrowheads="1"/>
                  </p:cNvSpPr>
                  <p:nvPr/>
                </p:nvSpPr>
                <p:spPr bwMode="auto">
                  <a:xfrm>
                    <a:off x="5375275" y="3567113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76" name="Rectangle 72"/>
                  <p:cNvSpPr>
                    <a:spLocks noChangeArrowheads="1"/>
                  </p:cNvSpPr>
                  <p:nvPr/>
                </p:nvSpPr>
                <p:spPr bwMode="auto">
                  <a:xfrm>
                    <a:off x="5500688" y="3563938"/>
                    <a:ext cx="66675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77" name="Rectangle 73"/>
                  <p:cNvSpPr>
                    <a:spLocks noChangeArrowheads="1"/>
                  </p:cNvSpPr>
                  <p:nvPr/>
                </p:nvSpPr>
                <p:spPr bwMode="auto">
                  <a:xfrm>
                    <a:off x="5610225" y="3567113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78" name="Rectangle 74"/>
                  <p:cNvSpPr>
                    <a:spLocks noChangeArrowheads="1"/>
                  </p:cNvSpPr>
                  <p:nvPr/>
                </p:nvSpPr>
                <p:spPr bwMode="auto">
                  <a:xfrm>
                    <a:off x="5735638" y="3563938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79" name="Rectangle 75"/>
                  <p:cNvSpPr>
                    <a:spLocks noChangeArrowheads="1"/>
                  </p:cNvSpPr>
                  <p:nvPr/>
                </p:nvSpPr>
                <p:spPr bwMode="auto">
                  <a:xfrm>
                    <a:off x="5842000" y="3567113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80" name="Rectangle 76"/>
                  <p:cNvSpPr>
                    <a:spLocks noChangeArrowheads="1"/>
                  </p:cNvSpPr>
                  <p:nvPr/>
                </p:nvSpPr>
                <p:spPr bwMode="auto">
                  <a:xfrm>
                    <a:off x="5967413" y="3563938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81" name="Rectangle 77"/>
                  <p:cNvSpPr>
                    <a:spLocks noChangeArrowheads="1"/>
                  </p:cNvSpPr>
                  <p:nvPr/>
                </p:nvSpPr>
                <p:spPr bwMode="auto">
                  <a:xfrm>
                    <a:off x="6076950" y="3563938"/>
                    <a:ext cx="69850" cy="1254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82" name="Rectangle 78"/>
                  <p:cNvSpPr>
                    <a:spLocks noChangeArrowheads="1"/>
                  </p:cNvSpPr>
                  <p:nvPr/>
                </p:nvSpPr>
                <p:spPr bwMode="auto">
                  <a:xfrm>
                    <a:off x="6224588" y="3670300"/>
                    <a:ext cx="22225" cy="2397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83" name="Oval 79"/>
                  <p:cNvSpPr>
                    <a:spLocks noChangeArrowheads="1"/>
                  </p:cNvSpPr>
                  <p:nvPr/>
                </p:nvSpPr>
                <p:spPr bwMode="auto">
                  <a:xfrm>
                    <a:off x="6107113" y="3448050"/>
                    <a:ext cx="249238" cy="252413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84" name="Oval 80"/>
                  <p:cNvSpPr>
                    <a:spLocks noChangeArrowheads="1"/>
                  </p:cNvSpPr>
                  <p:nvPr/>
                </p:nvSpPr>
                <p:spPr bwMode="auto">
                  <a:xfrm>
                    <a:off x="6743700" y="3448050"/>
                    <a:ext cx="249238" cy="252413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85" name="Rectangle 81"/>
                  <p:cNvSpPr>
                    <a:spLocks noChangeArrowheads="1"/>
                  </p:cNvSpPr>
                  <p:nvPr/>
                </p:nvSpPr>
                <p:spPr bwMode="auto">
                  <a:xfrm>
                    <a:off x="6861175" y="3670300"/>
                    <a:ext cx="22225" cy="2397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86" name="Oval 82"/>
                  <p:cNvSpPr>
                    <a:spLocks noChangeArrowheads="1"/>
                  </p:cNvSpPr>
                  <p:nvPr/>
                </p:nvSpPr>
                <p:spPr bwMode="auto">
                  <a:xfrm>
                    <a:off x="6743700" y="3448050"/>
                    <a:ext cx="249238" cy="252413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87" name="Freeform 83"/>
                  <p:cNvSpPr/>
                  <p:nvPr/>
                </p:nvSpPr>
                <p:spPr bwMode="auto">
                  <a:xfrm>
                    <a:off x="6743700" y="3448050"/>
                    <a:ext cx="128588" cy="252413"/>
                  </a:xfrm>
                  <a:custGeom>
                    <a:avLst/>
                    <a:gdLst/>
                    <a:ahLst/>
                    <a:cxnLst>
                      <a:cxn ang="0">
                        <a:pos x="35" y="1"/>
                      </a:cxn>
                      <a:cxn ang="0">
                        <a:pos x="34" y="0"/>
                      </a:cxn>
                      <a:cxn ang="0">
                        <a:pos x="0" y="34"/>
                      </a:cxn>
                      <a:cxn ang="0">
                        <a:pos x="34" y="68"/>
                      </a:cxn>
                      <a:cxn ang="0">
                        <a:pos x="35" y="67"/>
                      </a:cxn>
                      <a:cxn ang="0">
                        <a:pos x="35" y="1"/>
                      </a:cxn>
                    </a:cxnLst>
                    <a:rect l="0" t="0" r="r" b="b"/>
                    <a:pathLst>
                      <a:path w="35" h="68">
                        <a:moveTo>
                          <a:pt x="35" y="1"/>
                        </a:moveTo>
                        <a:cubicBezTo>
                          <a:pt x="34" y="1"/>
                          <a:pt x="34" y="0"/>
                          <a:pt x="34" y="0"/>
                        </a:cubicBezTo>
                        <a:cubicBezTo>
                          <a:pt x="15" y="0"/>
                          <a:pt x="0" y="15"/>
                          <a:pt x="0" y="34"/>
                        </a:cubicBezTo>
                        <a:cubicBezTo>
                          <a:pt x="0" y="53"/>
                          <a:pt x="15" y="68"/>
                          <a:pt x="34" y="68"/>
                        </a:cubicBezTo>
                        <a:cubicBezTo>
                          <a:pt x="34" y="68"/>
                          <a:pt x="34" y="68"/>
                          <a:pt x="35" y="67"/>
                        </a:cubicBezTo>
                        <a:lnTo>
                          <a:pt x="35" y="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88" name="Rectangle 84"/>
                  <p:cNvSpPr>
                    <a:spLocks noChangeArrowheads="1"/>
                  </p:cNvSpPr>
                  <p:nvPr/>
                </p:nvSpPr>
                <p:spPr bwMode="auto">
                  <a:xfrm>
                    <a:off x="6518275" y="3670300"/>
                    <a:ext cx="22225" cy="2397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89" name="Oval 85"/>
                  <p:cNvSpPr>
                    <a:spLocks noChangeArrowheads="1"/>
                  </p:cNvSpPr>
                  <p:nvPr/>
                </p:nvSpPr>
                <p:spPr bwMode="auto">
                  <a:xfrm>
                    <a:off x="6405563" y="3448050"/>
                    <a:ext cx="246063" cy="252413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90" name="Freeform 86"/>
                  <p:cNvSpPr/>
                  <p:nvPr/>
                </p:nvSpPr>
                <p:spPr bwMode="auto">
                  <a:xfrm>
                    <a:off x="6405563" y="3448050"/>
                    <a:ext cx="128588" cy="252413"/>
                  </a:xfrm>
                  <a:custGeom>
                    <a:avLst/>
                    <a:gdLst/>
                    <a:ahLst/>
                    <a:cxnLst>
                      <a:cxn ang="0">
                        <a:pos x="35" y="1"/>
                      </a:cxn>
                      <a:cxn ang="0">
                        <a:pos x="33" y="0"/>
                      </a:cxn>
                      <a:cxn ang="0">
                        <a:pos x="0" y="34"/>
                      </a:cxn>
                      <a:cxn ang="0">
                        <a:pos x="33" y="68"/>
                      </a:cxn>
                      <a:cxn ang="0">
                        <a:pos x="35" y="67"/>
                      </a:cxn>
                      <a:cxn ang="0">
                        <a:pos x="35" y="1"/>
                      </a:cxn>
                    </a:cxnLst>
                    <a:rect l="0" t="0" r="r" b="b"/>
                    <a:pathLst>
                      <a:path w="35" h="68">
                        <a:moveTo>
                          <a:pt x="35" y="1"/>
                        </a:moveTo>
                        <a:cubicBezTo>
                          <a:pt x="34" y="1"/>
                          <a:pt x="34" y="0"/>
                          <a:pt x="33" y="0"/>
                        </a:cubicBezTo>
                        <a:cubicBezTo>
                          <a:pt x="15" y="0"/>
                          <a:pt x="0" y="15"/>
                          <a:pt x="0" y="34"/>
                        </a:cubicBezTo>
                        <a:cubicBezTo>
                          <a:pt x="0" y="53"/>
                          <a:pt x="15" y="68"/>
                          <a:pt x="33" y="68"/>
                        </a:cubicBezTo>
                        <a:cubicBezTo>
                          <a:pt x="34" y="68"/>
                          <a:pt x="34" y="67"/>
                          <a:pt x="35" y="67"/>
                        </a:cubicBezTo>
                        <a:lnTo>
                          <a:pt x="35" y="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91" name="Freeform 87"/>
                  <p:cNvSpPr/>
                  <p:nvPr/>
                </p:nvSpPr>
                <p:spPr bwMode="auto">
                  <a:xfrm>
                    <a:off x="7342188" y="3759200"/>
                    <a:ext cx="581025" cy="107950"/>
                  </a:xfrm>
                  <a:custGeom>
                    <a:avLst/>
                    <a:gdLst/>
                    <a:ahLst/>
                    <a:cxnLst>
                      <a:cxn ang="0">
                        <a:pos x="158" y="14"/>
                      </a:cxn>
                      <a:cxn ang="0">
                        <a:pos x="143" y="29"/>
                      </a:cxn>
                      <a:cxn ang="0">
                        <a:pos x="11" y="29"/>
                      </a:cxn>
                      <a:cxn ang="0">
                        <a:pos x="5" y="14"/>
                      </a:cxn>
                      <a:cxn ang="0">
                        <a:pos x="5" y="14"/>
                      </a:cxn>
                      <a:cxn ang="0">
                        <a:pos x="41" y="0"/>
                      </a:cxn>
                      <a:cxn ang="0">
                        <a:pos x="143" y="0"/>
                      </a:cxn>
                      <a:cxn ang="0">
                        <a:pos x="158" y="14"/>
                      </a:cxn>
                    </a:cxnLst>
                    <a:rect l="0" t="0" r="r" b="b"/>
                    <a:pathLst>
                      <a:path w="158" h="29">
                        <a:moveTo>
                          <a:pt x="158" y="14"/>
                        </a:moveTo>
                        <a:cubicBezTo>
                          <a:pt x="158" y="22"/>
                          <a:pt x="151" y="29"/>
                          <a:pt x="143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3" y="29"/>
                          <a:pt x="0" y="20"/>
                          <a:pt x="5" y="14"/>
                        </a:cubicBezTo>
                        <a:cubicBezTo>
                          <a:pt x="5" y="14"/>
                          <a:pt x="5" y="14"/>
                          <a:pt x="5" y="14"/>
                        </a:cubicBezTo>
                        <a:cubicBezTo>
                          <a:pt x="12" y="6"/>
                          <a:pt x="33" y="0"/>
                          <a:pt x="41" y="0"/>
                        </a:cubicBezTo>
                        <a:cubicBezTo>
                          <a:pt x="143" y="0"/>
                          <a:pt x="143" y="0"/>
                          <a:pt x="143" y="0"/>
                        </a:cubicBezTo>
                        <a:cubicBezTo>
                          <a:pt x="151" y="0"/>
                          <a:pt x="158" y="6"/>
                          <a:pt x="158" y="14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92" name="Freeform 88"/>
                  <p:cNvSpPr/>
                  <p:nvPr/>
                </p:nvSpPr>
                <p:spPr bwMode="auto">
                  <a:xfrm>
                    <a:off x="7481888" y="3659188"/>
                    <a:ext cx="396875" cy="100013"/>
                  </a:xfrm>
                  <a:custGeom>
                    <a:avLst/>
                    <a:gdLst/>
                    <a:ahLst/>
                    <a:cxnLst>
                      <a:cxn ang="0">
                        <a:pos x="108" y="27"/>
                      </a:cxn>
                      <a:cxn ang="0">
                        <a:pos x="54" y="1"/>
                      </a:cxn>
                      <a:cxn ang="0">
                        <a:pos x="0" y="27"/>
                      </a:cxn>
                      <a:cxn ang="0">
                        <a:pos x="108" y="27"/>
                      </a:cxn>
                    </a:cxnLst>
                    <a:rect l="0" t="0" r="r" b="b"/>
                    <a:pathLst>
                      <a:path w="108" h="27">
                        <a:moveTo>
                          <a:pt x="108" y="27"/>
                        </a:moveTo>
                        <a:cubicBezTo>
                          <a:pt x="108" y="13"/>
                          <a:pt x="84" y="0"/>
                          <a:pt x="54" y="1"/>
                        </a:cubicBezTo>
                        <a:cubicBezTo>
                          <a:pt x="34" y="2"/>
                          <a:pt x="7" y="14"/>
                          <a:pt x="0" y="27"/>
                        </a:cubicBezTo>
                        <a:lnTo>
                          <a:pt x="108" y="2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93" name="Oval 89"/>
                  <p:cNvSpPr>
                    <a:spLocks noChangeArrowheads="1"/>
                  </p:cNvSpPr>
                  <p:nvPr/>
                </p:nvSpPr>
                <p:spPr bwMode="auto">
                  <a:xfrm>
                    <a:off x="7442200" y="3811588"/>
                    <a:ext cx="95250" cy="95250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94" name="Freeform 90"/>
                  <p:cNvSpPr/>
                  <p:nvPr/>
                </p:nvSpPr>
                <p:spPr bwMode="auto">
                  <a:xfrm>
                    <a:off x="7518400" y="3673475"/>
                    <a:ext cx="349250" cy="82550"/>
                  </a:xfrm>
                  <a:custGeom>
                    <a:avLst/>
                    <a:gdLst/>
                    <a:ahLst/>
                    <a:cxnLst>
                      <a:cxn ang="0">
                        <a:pos x="95" y="22"/>
                      </a:cxn>
                      <a:cxn ang="0">
                        <a:pos x="47" y="0"/>
                      </a:cxn>
                      <a:cxn ang="0">
                        <a:pos x="0" y="22"/>
                      </a:cxn>
                      <a:cxn ang="0">
                        <a:pos x="95" y="22"/>
                      </a:cxn>
                    </a:cxnLst>
                    <a:rect l="0" t="0" r="r" b="b"/>
                    <a:pathLst>
                      <a:path w="95" h="22">
                        <a:moveTo>
                          <a:pt x="95" y="22"/>
                        </a:moveTo>
                        <a:cubicBezTo>
                          <a:pt x="94" y="11"/>
                          <a:pt x="73" y="0"/>
                          <a:pt x="47" y="0"/>
                        </a:cubicBezTo>
                        <a:cubicBezTo>
                          <a:pt x="24" y="1"/>
                          <a:pt x="1" y="11"/>
                          <a:pt x="0" y="22"/>
                        </a:cubicBezTo>
                        <a:lnTo>
                          <a:pt x="95" y="22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95" name="Rectangle 91"/>
                  <p:cNvSpPr>
                    <a:spLocks noChangeArrowheads="1"/>
                  </p:cNvSpPr>
                  <p:nvPr/>
                </p:nvSpPr>
                <p:spPr bwMode="auto">
                  <a:xfrm>
                    <a:off x="7632700" y="3678238"/>
                    <a:ext cx="11113" cy="809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96" name="Rectangle 92"/>
                  <p:cNvSpPr>
                    <a:spLocks noChangeArrowheads="1"/>
                  </p:cNvSpPr>
                  <p:nvPr/>
                </p:nvSpPr>
                <p:spPr bwMode="auto">
                  <a:xfrm>
                    <a:off x="7794625" y="3684588"/>
                    <a:ext cx="11113" cy="82550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97" name="Oval 93"/>
                  <p:cNvSpPr>
                    <a:spLocks noChangeArrowheads="1"/>
                  </p:cNvSpPr>
                  <p:nvPr/>
                </p:nvSpPr>
                <p:spPr bwMode="auto">
                  <a:xfrm>
                    <a:off x="7453313" y="3822700"/>
                    <a:ext cx="73025" cy="76200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98" name="Oval 94"/>
                  <p:cNvSpPr>
                    <a:spLocks noChangeArrowheads="1"/>
                  </p:cNvSpPr>
                  <p:nvPr/>
                </p:nvSpPr>
                <p:spPr bwMode="auto">
                  <a:xfrm>
                    <a:off x="7775575" y="3811588"/>
                    <a:ext cx="96838" cy="95250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99" name="Oval 95"/>
                  <p:cNvSpPr>
                    <a:spLocks noChangeArrowheads="1"/>
                  </p:cNvSpPr>
                  <p:nvPr/>
                </p:nvSpPr>
                <p:spPr bwMode="auto">
                  <a:xfrm>
                    <a:off x="7786688" y="3822700"/>
                    <a:ext cx="74613" cy="76200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00" name="Freeform 96"/>
                  <p:cNvSpPr/>
                  <p:nvPr/>
                </p:nvSpPr>
                <p:spPr bwMode="auto">
                  <a:xfrm>
                    <a:off x="5475288" y="3759200"/>
                    <a:ext cx="576263" cy="107950"/>
                  </a:xfrm>
                  <a:custGeom>
                    <a:avLst/>
                    <a:gdLst/>
                    <a:ahLst/>
                    <a:cxnLst>
                      <a:cxn ang="0">
                        <a:pos x="157" y="14"/>
                      </a:cxn>
                      <a:cxn ang="0">
                        <a:pos x="143" y="29"/>
                      </a:cxn>
                      <a:cxn ang="0">
                        <a:pos x="11" y="29"/>
                      </a:cxn>
                      <a:cxn ang="0">
                        <a:pos x="4" y="14"/>
                      </a:cxn>
                      <a:cxn ang="0">
                        <a:pos x="4" y="14"/>
                      </a:cxn>
                      <a:cxn ang="0">
                        <a:pos x="40" y="0"/>
                      </a:cxn>
                      <a:cxn ang="0">
                        <a:pos x="143" y="0"/>
                      </a:cxn>
                      <a:cxn ang="0">
                        <a:pos x="157" y="14"/>
                      </a:cxn>
                    </a:cxnLst>
                    <a:rect l="0" t="0" r="r" b="b"/>
                    <a:pathLst>
                      <a:path w="157" h="29">
                        <a:moveTo>
                          <a:pt x="157" y="14"/>
                        </a:moveTo>
                        <a:cubicBezTo>
                          <a:pt x="157" y="22"/>
                          <a:pt x="151" y="29"/>
                          <a:pt x="143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3" y="29"/>
                          <a:pt x="0" y="20"/>
                          <a:pt x="4" y="14"/>
                        </a:cubicBezTo>
                        <a:cubicBezTo>
                          <a:pt x="4" y="14"/>
                          <a:pt x="4" y="14"/>
                          <a:pt x="4" y="14"/>
                        </a:cubicBezTo>
                        <a:cubicBezTo>
                          <a:pt x="11" y="6"/>
                          <a:pt x="32" y="0"/>
                          <a:pt x="40" y="0"/>
                        </a:cubicBezTo>
                        <a:cubicBezTo>
                          <a:pt x="143" y="0"/>
                          <a:pt x="143" y="0"/>
                          <a:pt x="143" y="0"/>
                        </a:cubicBezTo>
                        <a:cubicBezTo>
                          <a:pt x="151" y="0"/>
                          <a:pt x="157" y="6"/>
                          <a:pt x="157" y="14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01" name="Freeform 97"/>
                  <p:cNvSpPr/>
                  <p:nvPr/>
                </p:nvSpPr>
                <p:spPr bwMode="auto">
                  <a:xfrm>
                    <a:off x="5614988" y="3659188"/>
                    <a:ext cx="396875" cy="100013"/>
                  </a:xfrm>
                  <a:custGeom>
                    <a:avLst/>
                    <a:gdLst/>
                    <a:ahLst/>
                    <a:cxnLst>
                      <a:cxn ang="0">
                        <a:pos x="108" y="27"/>
                      </a:cxn>
                      <a:cxn ang="0">
                        <a:pos x="54" y="1"/>
                      </a:cxn>
                      <a:cxn ang="0">
                        <a:pos x="0" y="27"/>
                      </a:cxn>
                      <a:cxn ang="0">
                        <a:pos x="108" y="27"/>
                      </a:cxn>
                    </a:cxnLst>
                    <a:rect l="0" t="0" r="r" b="b"/>
                    <a:pathLst>
                      <a:path w="108" h="27">
                        <a:moveTo>
                          <a:pt x="108" y="27"/>
                        </a:moveTo>
                        <a:cubicBezTo>
                          <a:pt x="107" y="13"/>
                          <a:pt x="83" y="0"/>
                          <a:pt x="54" y="1"/>
                        </a:cubicBezTo>
                        <a:cubicBezTo>
                          <a:pt x="34" y="2"/>
                          <a:pt x="7" y="14"/>
                          <a:pt x="0" y="27"/>
                        </a:cubicBezTo>
                        <a:lnTo>
                          <a:pt x="108" y="2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02" name="Oval 98"/>
                  <p:cNvSpPr>
                    <a:spLocks noChangeArrowheads="1"/>
                  </p:cNvSpPr>
                  <p:nvPr/>
                </p:nvSpPr>
                <p:spPr bwMode="auto">
                  <a:xfrm>
                    <a:off x="5573713" y="3811588"/>
                    <a:ext cx="92075" cy="95250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03" name="Freeform 99"/>
                  <p:cNvSpPr/>
                  <p:nvPr/>
                </p:nvSpPr>
                <p:spPr bwMode="auto">
                  <a:xfrm>
                    <a:off x="5651500" y="3673475"/>
                    <a:ext cx="346075" cy="82550"/>
                  </a:xfrm>
                  <a:custGeom>
                    <a:avLst/>
                    <a:gdLst/>
                    <a:ahLst/>
                    <a:cxnLst>
                      <a:cxn ang="0">
                        <a:pos x="94" y="22"/>
                      </a:cxn>
                      <a:cxn ang="0">
                        <a:pos x="47" y="0"/>
                      </a:cxn>
                      <a:cxn ang="0">
                        <a:pos x="0" y="22"/>
                      </a:cxn>
                      <a:cxn ang="0">
                        <a:pos x="94" y="22"/>
                      </a:cxn>
                    </a:cxnLst>
                    <a:rect l="0" t="0" r="r" b="b"/>
                    <a:pathLst>
                      <a:path w="94" h="22">
                        <a:moveTo>
                          <a:pt x="94" y="22"/>
                        </a:moveTo>
                        <a:cubicBezTo>
                          <a:pt x="94" y="11"/>
                          <a:pt x="73" y="0"/>
                          <a:pt x="47" y="0"/>
                        </a:cubicBezTo>
                        <a:cubicBezTo>
                          <a:pt x="24" y="1"/>
                          <a:pt x="0" y="11"/>
                          <a:pt x="0" y="22"/>
                        </a:cubicBezTo>
                        <a:lnTo>
                          <a:pt x="94" y="22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04" name="Rectangle 100"/>
                  <p:cNvSpPr>
                    <a:spLocks noChangeArrowheads="1"/>
                  </p:cNvSpPr>
                  <p:nvPr/>
                </p:nvSpPr>
                <p:spPr bwMode="auto">
                  <a:xfrm>
                    <a:off x="5765800" y="3678238"/>
                    <a:ext cx="6350" cy="809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05" name="Rectangle 101"/>
                  <p:cNvSpPr>
                    <a:spLocks noChangeArrowheads="1"/>
                  </p:cNvSpPr>
                  <p:nvPr/>
                </p:nvSpPr>
                <p:spPr bwMode="auto">
                  <a:xfrm>
                    <a:off x="5926138" y="3684588"/>
                    <a:ext cx="7938" cy="82550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06" name="Oval 102"/>
                  <p:cNvSpPr>
                    <a:spLocks noChangeArrowheads="1"/>
                  </p:cNvSpPr>
                  <p:nvPr/>
                </p:nvSpPr>
                <p:spPr bwMode="auto">
                  <a:xfrm>
                    <a:off x="5581650" y="3822700"/>
                    <a:ext cx="76200" cy="76200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07" name="Oval 103"/>
                  <p:cNvSpPr>
                    <a:spLocks noChangeArrowheads="1"/>
                  </p:cNvSpPr>
                  <p:nvPr/>
                </p:nvSpPr>
                <p:spPr bwMode="auto">
                  <a:xfrm>
                    <a:off x="5908675" y="3811588"/>
                    <a:ext cx="92075" cy="95250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08" name="Oval 104"/>
                  <p:cNvSpPr>
                    <a:spLocks noChangeArrowheads="1"/>
                  </p:cNvSpPr>
                  <p:nvPr/>
                </p:nvSpPr>
                <p:spPr bwMode="auto">
                  <a:xfrm>
                    <a:off x="5916613" y="3822700"/>
                    <a:ext cx="76200" cy="76200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09" name="Freeform 105"/>
                  <p:cNvSpPr/>
                  <p:nvPr/>
                </p:nvSpPr>
                <p:spPr bwMode="auto">
                  <a:xfrm>
                    <a:off x="4668838" y="3408363"/>
                    <a:ext cx="681038" cy="501650"/>
                  </a:xfrm>
                  <a:custGeom>
                    <a:avLst/>
                    <a:gdLst/>
                    <a:ahLst/>
                    <a:cxnLst>
                      <a:cxn ang="0">
                        <a:pos x="185" y="136"/>
                      </a:cxn>
                      <a:cxn ang="0">
                        <a:pos x="82" y="0"/>
                      </a:cxn>
                      <a:cxn ang="0">
                        <a:pos x="0" y="38"/>
                      </a:cxn>
                      <a:cxn ang="0">
                        <a:pos x="7" y="136"/>
                      </a:cxn>
                      <a:cxn ang="0">
                        <a:pos x="185" y="136"/>
                      </a:cxn>
                    </a:cxnLst>
                    <a:rect l="0" t="0" r="r" b="b"/>
                    <a:pathLst>
                      <a:path w="185" h="136">
                        <a:moveTo>
                          <a:pt x="185" y="136"/>
                        </a:moveTo>
                        <a:cubicBezTo>
                          <a:pt x="156" y="97"/>
                          <a:pt x="82" y="0"/>
                          <a:pt x="82" y="0"/>
                        </a:cubicBezTo>
                        <a:cubicBezTo>
                          <a:pt x="0" y="38"/>
                          <a:pt x="0" y="38"/>
                          <a:pt x="0" y="38"/>
                        </a:cubicBezTo>
                        <a:cubicBezTo>
                          <a:pt x="7" y="136"/>
                          <a:pt x="7" y="136"/>
                          <a:pt x="7" y="136"/>
                        </a:cubicBezTo>
                        <a:lnTo>
                          <a:pt x="185" y="136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10" name="Freeform 106"/>
                  <p:cNvSpPr/>
                  <p:nvPr/>
                </p:nvSpPr>
                <p:spPr bwMode="auto">
                  <a:xfrm>
                    <a:off x="4000500" y="2797175"/>
                    <a:ext cx="823913" cy="1112838"/>
                  </a:xfrm>
                  <a:custGeom>
                    <a:avLst/>
                    <a:gdLst/>
                    <a:ahLst/>
                    <a:cxnLst>
                      <a:cxn ang="0">
                        <a:pos x="519" y="701"/>
                      </a:cxn>
                      <a:cxn ang="0">
                        <a:pos x="273" y="0"/>
                      </a:cxn>
                      <a:cxn ang="0">
                        <a:pos x="37" y="459"/>
                      </a:cxn>
                      <a:cxn ang="0">
                        <a:pos x="0" y="701"/>
                      </a:cxn>
                      <a:cxn ang="0">
                        <a:pos x="519" y="701"/>
                      </a:cxn>
                    </a:cxnLst>
                    <a:rect l="0" t="0" r="r" b="b"/>
                    <a:pathLst>
                      <a:path w="519" h="701">
                        <a:moveTo>
                          <a:pt x="519" y="701"/>
                        </a:moveTo>
                        <a:lnTo>
                          <a:pt x="273" y="0"/>
                        </a:lnTo>
                        <a:lnTo>
                          <a:pt x="37" y="459"/>
                        </a:lnTo>
                        <a:lnTo>
                          <a:pt x="0" y="701"/>
                        </a:lnTo>
                        <a:lnTo>
                          <a:pt x="519" y="70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11" name="Freeform 107"/>
                  <p:cNvSpPr/>
                  <p:nvPr/>
                </p:nvSpPr>
                <p:spPr bwMode="auto">
                  <a:xfrm>
                    <a:off x="3305175" y="3260725"/>
                    <a:ext cx="1058863" cy="649288"/>
                  </a:xfrm>
                  <a:custGeom>
                    <a:avLst/>
                    <a:gdLst/>
                    <a:ahLst/>
                    <a:cxnLst>
                      <a:cxn ang="0">
                        <a:pos x="288" y="176"/>
                      </a:cxn>
                      <a:cxn ang="0">
                        <a:pos x="172" y="1"/>
                      </a:cxn>
                      <a:cxn ang="0">
                        <a:pos x="0" y="176"/>
                      </a:cxn>
                      <a:cxn ang="0">
                        <a:pos x="288" y="176"/>
                      </a:cxn>
                    </a:cxnLst>
                    <a:rect l="0" t="0" r="r" b="b"/>
                    <a:pathLst>
                      <a:path w="288" h="176">
                        <a:moveTo>
                          <a:pt x="288" y="176"/>
                        </a:moveTo>
                        <a:cubicBezTo>
                          <a:pt x="260" y="132"/>
                          <a:pt x="174" y="3"/>
                          <a:pt x="172" y="1"/>
                        </a:cubicBezTo>
                        <a:cubicBezTo>
                          <a:pt x="169" y="0"/>
                          <a:pt x="46" y="128"/>
                          <a:pt x="0" y="176"/>
                        </a:cubicBezTo>
                        <a:lnTo>
                          <a:pt x="288" y="176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12" name="Freeform 108"/>
                  <p:cNvSpPr/>
                  <p:nvPr/>
                </p:nvSpPr>
                <p:spPr bwMode="auto">
                  <a:xfrm>
                    <a:off x="3941763" y="3271838"/>
                    <a:ext cx="422275" cy="638175"/>
                  </a:xfrm>
                  <a:custGeom>
                    <a:avLst/>
                    <a:gdLst/>
                    <a:ahLst/>
                    <a:cxnLst>
                      <a:cxn ang="0">
                        <a:pos x="115" y="173"/>
                      </a:cxn>
                      <a:cxn ang="0">
                        <a:pos x="0" y="0"/>
                      </a:cxn>
                      <a:cxn ang="0">
                        <a:pos x="66" y="173"/>
                      </a:cxn>
                      <a:cxn ang="0">
                        <a:pos x="115" y="173"/>
                      </a:cxn>
                    </a:cxnLst>
                    <a:rect l="0" t="0" r="r" b="b"/>
                    <a:pathLst>
                      <a:path w="115" h="173">
                        <a:moveTo>
                          <a:pt x="115" y="173"/>
                        </a:moveTo>
                        <a:cubicBezTo>
                          <a:pt x="88" y="131"/>
                          <a:pt x="9" y="12"/>
                          <a:pt x="0" y="0"/>
                        </a:cubicBezTo>
                        <a:cubicBezTo>
                          <a:pt x="66" y="173"/>
                          <a:pt x="66" y="173"/>
                          <a:pt x="66" y="173"/>
                        </a:cubicBezTo>
                        <a:lnTo>
                          <a:pt x="115" y="173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13" name="Freeform 109"/>
                  <p:cNvSpPr/>
                  <p:nvPr/>
                </p:nvSpPr>
                <p:spPr bwMode="auto">
                  <a:xfrm>
                    <a:off x="3779838" y="3263900"/>
                    <a:ext cx="265113" cy="250825"/>
                  </a:xfrm>
                  <a:custGeom>
                    <a:avLst/>
                    <a:gdLst/>
                    <a:ahLst/>
                    <a:cxnLst>
                      <a:cxn ang="0">
                        <a:pos x="100" y="0"/>
                      </a:cxn>
                      <a:cxn ang="0">
                        <a:pos x="0" y="93"/>
                      </a:cxn>
                      <a:cxn ang="0">
                        <a:pos x="56" y="79"/>
                      </a:cxn>
                      <a:cxn ang="0">
                        <a:pos x="60" y="116"/>
                      </a:cxn>
                      <a:cxn ang="0">
                        <a:pos x="86" y="81"/>
                      </a:cxn>
                      <a:cxn ang="0">
                        <a:pos x="100" y="102"/>
                      </a:cxn>
                      <a:cxn ang="0">
                        <a:pos x="132" y="158"/>
                      </a:cxn>
                      <a:cxn ang="0">
                        <a:pos x="116" y="95"/>
                      </a:cxn>
                      <a:cxn ang="0">
                        <a:pos x="139" y="121"/>
                      </a:cxn>
                      <a:cxn ang="0">
                        <a:pos x="134" y="79"/>
                      </a:cxn>
                      <a:cxn ang="0">
                        <a:pos x="167" y="98"/>
                      </a:cxn>
                      <a:cxn ang="0">
                        <a:pos x="100" y="0"/>
                      </a:cxn>
                    </a:cxnLst>
                    <a:rect l="0" t="0" r="r" b="b"/>
                    <a:pathLst>
                      <a:path w="167" h="158">
                        <a:moveTo>
                          <a:pt x="100" y="0"/>
                        </a:moveTo>
                        <a:lnTo>
                          <a:pt x="0" y="93"/>
                        </a:lnTo>
                        <a:lnTo>
                          <a:pt x="56" y="79"/>
                        </a:lnTo>
                        <a:lnTo>
                          <a:pt x="60" y="116"/>
                        </a:lnTo>
                        <a:lnTo>
                          <a:pt x="86" y="81"/>
                        </a:lnTo>
                        <a:lnTo>
                          <a:pt x="100" y="102"/>
                        </a:lnTo>
                        <a:lnTo>
                          <a:pt x="132" y="158"/>
                        </a:lnTo>
                        <a:lnTo>
                          <a:pt x="116" y="95"/>
                        </a:lnTo>
                        <a:lnTo>
                          <a:pt x="139" y="121"/>
                        </a:lnTo>
                        <a:lnTo>
                          <a:pt x="134" y="79"/>
                        </a:lnTo>
                        <a:lnTo>
                          <a:pt x="167" y="98"/>
                        </a:lnTo>
                        <a:lnTo>
                          <a:pt x="10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14" name="Freeform 110"/>
                  <p:cNvSpPr/>
                  <p:nvPr/>
                </p:nvSpPr>
                <p:spPr bwMode="auto">
                  <a:xfrm>
                    <a:off x="4433888" y="2808288"/>
                    <a:ext cx="390525" cy="1101725"/>
                  </a:xfrm>
                  <a:custGeom>
                    <a:avLst/>
                    <a:gdLst/>
                    <a:ahLst/>
                    <a:cxnLst>
                      <a:cxn ang="0">
                        <a:pos x="246" y="694"/>
                      </a:cxn>
                      <a:cxn ang="0">
                        <a:pos x="0" y="0"/>
                      </a:cxn>
                      <a:cxn ang="0">
                        <a:pos x="104" y="694"/>
                      </a:cxn>
                      <a:cxn ang="0">
                        <a:pos x="246" y="694"/>
                      </a:cxn>
                    </a:cxnLst>
                    <a:rect l="0" t="0" r="r" b="b"/>
                    <a:pathLst>
                      <a:path w="246" h="694">
                        <a:moveTo>
                          <a:pt x="246" y="694"/>
                        </a:moveTo>
                        <a:lnTo>
                          <a:pt x="0" y="0"/>
                        </a:lnTo>
                        <a:lnTo>
                          <a:pt x="104" y="694"/>
                        </a:lnTo>
                        <a:lnTo>
                          <a:pt x="246" y="694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15" name="Freeform 111"/>
                  <p:cNvSpPr/>
                  <p:nvPr/>
                </p:nvSpPr>
                <p:spPr bwMode="auto">
                  <a:xfrm>
                    <a:off x="4330700" y="2797175"/>
                    <a:ext cx="161925" cy="225425"/>
                  </a:xfrm>
                  <a:custGeom>
                    <a:avLst/>
                    <a:gdLst/>
                    <a:ahLst/>
                    <a:cxnLst>
                      <a:cxn ang="0">
                        <a:pos x="28" y="0"/>
                      </a:cxn>
                      <a:cxn ang="0">
                        <a:pos x="0" y="55"/>
                      </a:cxn>
                      <a:cxn ang="0">
                        <a:pos x="19" y="34"/>
                      </a:cxn>
                      <a:cxn ang="0">
                        <a:pos x="19" y="50"/>
                      </a:cxn>
                      <a:cxn ang="0">
                        <a:pos x="26" y="39"/>
                      </a:cxn>
                      <a:cxn ang="0">
                        <a:pos x="31" y="61"/>
                      </a:cxn>
                      <a:cxn ang="0">
                        <a:pos x="32" y="46"/>
                      </a:cxn>
                      <a:cxn ang="0">
                        <a:pos x="44" y="58"/>
                      </a:cxn>
                      <a:cxn ang="0">
                        <a:pos x="42" y="40"/>
                      </a:cxn>
                      <a:cxn ang="0">
                        <a:pos x="28" y="0"/>
                      </a:cxn>
                    </a:cxnLst>
                    <a:rect l="0" t="0" r="r" b="b"/>
                    <a:pathLst>
                      <a:path w="44" h="61">
                        <a:moveTo>
                          <a:pt x="28" y="0"/>
                        </a:moveTo>
                        <a:cubicBezTo>
                          <a:pt x="27" y="3"/>
                          <a:pt x="0" y="55"/>
                          <a:pt x="0" y="55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4"/>
                          <a:pt x="19" y="52"/>
                          <a:pt x="19" y="50"/>
                        </a:cubicBezTo>
                        <a:cubicBezTo>
                          <a:pt x="20" y="49"/>
                          <a:pt x="26" y="37"/>
                          <a:pt x="26" y="39"/>
                        </a:cubicBezTo>
                        <a:cubicBezTo>
                          <a:pt x="26" y="40"/>
                          <a:pt x="31" y="61"/>
                          <a:pt x="31" y="61"/>
                        </a:cubicBezTo>
                        <a:cubicBezTo>
                          <a:pt x="31" y="61"/>
                          <a:pt x="31" y="45"/>
                          <a:pt x="32" y="46"/>
                        </a:cubicBezTo>
                        <a:cubicBezTo>
                          <a:pt x="34" y="47"/>
                          <a:pt x="44" y="58"/>
                          <a:pt x="44" y="58"/>
                        </a:cubicBezTo>
                        <a:cubicBezTo>
                          <a:pt x="42" y="40"/>
                          <a:pt x="42" y="40"/>
                          <a:pt x="42" y="40"/>
                        </a:cubicBezTo>
                        <a:lnTo>
                          <a:pt x="28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16" name="Freeform 112"/>
                  <p:cNvSpPr/>
                  <p:nvPr/>
                </p:nvSpPr>
                <p:spPr bwMode="auto">
                  <a:xfrm>
                    <a:off x="4978400" y="3414713"/>
                    <a:ext cx="371475" cy="495300"/>
                  </a:xfrm>
                  <a:custGeom>
                    <a:avLst/>
                    <a:gdLst/>
                    <a:ahLst/>
                    <a:cxnLst>
                      <a:cxn ang="0">
                        <a:pos x="101" y="134"/>
                      </a:cxn>
                      <a:cxn ang="0">
                        <a:pos x="0" y="0"/>
                      </a:cxn>
                      <a:cxn ang="0">
                        <a:pos x="47" y="134"/>
                      </a:cxn>
                      <a:cxn ang="0">
                        <a:pos x="101" y="134"/>
                      </a:cxn>
                    </a:cxnLst>
                    <a:rect l="0" t="0" r="r" b="b"/>
                    <a:pathLst>
                      <a:path w="101" h="134">
                        <a:moveTo>
                          <a:pt x="101" y="134"/>
                        </a:moveTo>
                        <a:cubicBezTo>
                          <a:pt x="75" y="99"/>
                          <a:pt x="11" y="15"/>
                          <a:pt x="0" y="0"/>
                        </a:cubicBezTo>
                        <a:cubicBezTo>
                          <a:pt x="47" y="134"/>
                          <a:pt x="47" y="134"/>
                          <a:pt x="47" y="134"/>
                        </a:cubicBezTo>
                        <a:lnTo>
                          <a:pt x="101" y="134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17" name="Freeform 113"/>
                  <p:cNvSpPr/>
                  <p:nvPr/>
                </p:nvSpPr>
                <p:spPr bwMode="auto">
                  <a:xfrm>
                    <a:off x="4816475" y="3408363"/>
                    <a:ext cx="223838" cy="166688"/>
                  </a:xfrm>
                  <a:custGeom>
                    <a:avLst/>
                    <a:gdLst/>
                    <a:ahLst/>
                    <a:cxnLst>
                      <a:cxn ang="0">
                        <a:pos x="42" y="0"/>
                      </a:cxn>
                      <a:cxn ang="0">
                        <a:pos x="0" y="20"/>
                      </a:cxn>
                      <a:cxn ang="0">
                        <a:pos x="26" y="15"/>
                      </a:cxn>
                      <a:cxn ang="0">
                        <a:pos x="24" y="26"/>
                      </a:cxn>
                      <a:cxn ang="0">
                        <a:pos x="36" y="17"/>
                      </a:cxn>
                      <a:cxn ang="0">
                        <a:pos x="37" y="28"/>
                      </a:cxn>
                      <a:cxn ang="0">
                        <a:pos x="44" y="20"/>
                      </a:cxn>
                      <a:cxn ang="0">
                        <a:pos x="54" y="45"/>
                      </a:cxn>
                      <a:cxn ang="0">
                        <a:pos x="53" y="23"/>
                      </a:cxn>
                      <a:cxn ang="0">
                        <a:pos x="61" y="31"/>
                      </a:cxn>
                      <a:cxn ang="0">
                        <a:pos x="54" y="14"/>
                      </a:cxn>
                      <a:cxn ang="0">
                        <a:pos x="42" y="0"/>
                      </a:cxn>
                    </a:cxnLst>
                    <a:rect l="0" t="0" r="r" b="b"/>
                    <a:pathLst>
                      <a:path w="61" h="45">
                        <a:moveTo>
                          <a:pt x="42" y="0"/>
                        </a:moveTo>
                        <a:cubicBezTo>
                          <a:pt x="42" y="1"/>
                          <a:pt x="0" y="20"/>
                          <a:pt x="0" y="20"/>
                        </a:cubicBezTo>
                        <a:cubicBezTo>
                          <a:pt x="26" y="15"/>
                          <a:pt x="26" y="15"/>
                          <a:pt x="26" y="15"/>
                        </a:cubicBezTo>
                        <a:cubicBezTo>
                          <a:pt x="26" y="15"/>
                          <a:pt x="22" y="26"/>
                          <a:pt x="24" y="26"/>
                        </a:cubicBezTo>
                        <a:cubicBezTo>
                          <a:pt x="26" y="25"/>
                          <a:pt x="36" y="17"/>
                          <a:pt x="36" y="17"/>
                        </a:cubicBezTo>
                        <a:cubicBezTo>
                          <a:pt x="37" y="28"/>
                          <a:pt x="37" y="28"/>
                          <a:pt x="37" y="28"/>
                        </a:cubicBezTo>
                        <a:cubicBezTo>
                          <a:pt x="44" y="20"/>
                          <a:pt x="44" y="20"/>
                          <a:pt x="44" y="20"/>
                        </a:cubicBezTo>
                        <a:cubicBezTo>
                          <a:pt x="54" y="45"/>
                          <a:pt x="54" y="45"/>
                          <a:pt x="54" y="45"/>
                        </a:cubicBezTo>
                        <a:cubicBezTo>
                          <a:pt x="53" y="23"/>
                          <a:pt x="53" y="23"/>
                          <a:pt x="53" y="23"/>
                        </a:cubicBezTo>
                        <a:cubicBezTo>
                          <a:pt x="61" y="31"/>
                          <a:pt x="61" y="31"/>
                          <a:pt x="61" y="31"/>
                        </a:cubicBezTo>
                        <a:cubicBezTo>
                          <a:pt x="54" y="14"/>
                          <a:pt x="54" y="14"/>
                          <a:pt x="54" y="14"/>
                        </a:cubicBezTo>
                        <a:lnTo>
                          <a:pt x="42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18" name="Rectangle 114"/>
                  <p:cNvSpPr>
                    <a:spLocks noChangeArrowheads="1"/>
                  </p:cNvSpPr>
                  <p:nvPr/>
                </p:nvSpPr>
                <p:spPr bwMode="auto">
                  <a:xfrm>
                    <a:off x="5360988" y="3644900"/>
                    <a:ext cx="17463" cy="2651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19" name="Oval 115"/>
                  <p:cNvSpPr>
                    <a:spLocks noChangeArrowheads="1"/>
                  </p:cNvSpPr>
                  <p:nvPr/>
                </p:nvSpPr>
                <p:spPr bwMode="auto">
                  <a:xfrm>
                    <a:off x="5260975" y="3452813"/>
                    <a:ext cx="214313" cy="214313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20" name="Freeform 116"/>
                  <p:cNvSpPr/>
                  <p:nvPr/>
                </p:nvSpPr>
                <p:spPr bwMode="auto">
                  <a:xfrm>
                    <a:off x="5260975" y="3452813"/>
                    <a:ext cx="103188" cy="214313"/>
                  </a:xfrm>
                  <a:custGeom>
                    <a:avLst/>
                    <a:gdLst/>
                    <a:ahLst/>
                    <a:cxnLst>
                      <a:cxn ang="0">
                        <a:pos x="28" y="0"/>
                      </a:cxn>
                      <a:cxn ang="0">
                        <a:pos x="0" y="29"/>
                      </a:cxn>
                      <a:cxn ang="0">
                        <a:pos x="28" y="58"/>
                      </a:cxn>
                      <a:cxn ang="0">
                        <a:pos x="28" y="0"/>
                      </a:cxn>
                    </a:cxnLst>
                    <a:rect l="0" t="0" r="r" b="b"/>
                    <a:pathLst>
                      <a:path w="28" h="58">
                        <a:moveTo>
                          <a:pt x="28" y="0"/>
                        </a:moveTo>
                        <a:cubicBezTo>
                          <a:pt x="13" y="0"/>
                          <a:pt x="0" y="13"/>
                          <a:pt x="0" y="29"/>
                        </a:cubicBezTo>
                        <a:cubicBezTo>
                          <a:pt x="0" y="45"/>
                          <a:pt x="13" y="58"/>
                          <a:pt x="28" y="58"/>
                        </a:cubicBezTo>
                        <a:lnTo>
                          <a:pt x="28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21" name="Rectangle 117"/>
                  <p:cNvSpPr>
                    <a:spLocks noChangeArrowheads="1"/>
                  </p:cNvSpPr>
                  <p:nvPr/>
                </p:nvSpPr>
                <p:spPr bwMode="auto">
                  <a:xfrm>
                    <a:off x="1885950" y="3629025"/>
                    <a:ext cx="25400" cy="280988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22" name="Freeform 118"/>
                  <p:cNvSpPr/>
                  <p:nvPr/>
                </p:nvSpPr>
                <p:spPr bwMode="auto">
                  <a:xfrm>
                    <a:off x="1787525" y="3160713"/>
                    <a:ext cx="249238" cy="495300"/>
                  </a:xfrm>
                  <a:custGeom>
                    <a:avLst/>
                    <a:gdLst/>
                    <a:ahLst/>
                    <a:cxnLst>
                      <a:cxn ang="0">
                        <a:pos x="0" y="312"/>
                      </a:cxn>
                      <a:cxn ang="0">
                        <a:pos x="157" y="312"/>
                      </a:cxn>
                      <a:cxn ang="0">
                        <a:pos x="69" y="0"/>
                      </a:cxn>
                      <a:cxn ang="0">
                        <a:pos x="0" y="312"/>
                      </a:cxn>
                    </a:cxnLst>
                    <a:rect l="0" t="0" r="r" b="b"/>
                    <a:pathLst>
                      <a:path w="157" h="312">
                        <a:moveTo>
                          <a:pt x="0" y="312"/>
                        </a:moveTo>
                        <a:lnTo>
                          <a:pt x="157" y="312"/>
                        </a:lnTo>
                        <a:lnTo>
                          <a:pt x="69" y="0"/>
                        </a:lnTo>
                        <a:lnTo>
                          <a:pt x="0" y="312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23" name="Freeform 119"/>
                  <p:cNvSpPr/>
                  <p:nvPr/>
                </p:nvSpPr>
                <p:spPr bwMode="auto">
                  <a:xfrm>
                    <a:off x="1897063" y="3160713"/>
                    <a:ext cx="139700" cy="49530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312"/>
                      </a:cxn>
                      <a:cxn ang="0">
                        <a:pos x="88" y="312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88" h="312">
                        <a:moveTo>
                          <a:pt x="0" y="0"/>
                        </a:moveTo>
                        <a:lnTo>
                          <a:pt x="0" y="312"/>
                        </a:lnTo>
                        <a:lnTo>
                          <a:pt x="88" y="3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24" name="Rectangle 120"/>
                  <p:cNvSpPr>
                    <a:spLocks noChangeArrowheads="1"/>
                  </p:cNvSpPr>
                  <p:nvPr/>
                </p:nvSpPr>
                <p:spPr bwMode="auto">
                  <a:xfrm>
                    <a:off x="2147888" y="3629025"/>
                    <a:ext cx="25400" cy="280988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25" name="Freeform 121"/>
                  <p:cNvSpPr/>
                  <p:nvPr/>
                </p:nvSpPr>
                <p:spPr bwMode="auto">
                  <a:xfrm>
                    <a:off x="2047875" y="3163888"/>
                    <a:ext cx="250825" cy="495300"/>
                  </a:xfrm>
                  <a:custGeom>
                    <a:avLst/>
                    <a:gdLst/>
                    <a:ahLst/>
                    <a:cxnLst>
                      <a:cxn ang="0">
                        <a:pos x="0" y="312"/>
                      </a:cxn>
                      <a:cxn ang="0">
                        <a:pos x="158" y="312"/>
                      </a:cxn>
                      <a:cxn ang="0">
                        <a:pos x="70" y="0"/>
                      </a:cxn>
                      <a:cxn ang="0">
                        <a:pos x="0" y="312"/>
                      </a:cxn>
                    </a:cxnLst>
                    <a:rect l="0" t="0" r="r" b="b"/>
                    <a:pathLst>
                      <a:path w="158" h="312">
                        <a:moveTo>
                          <a:pt x="0" y="312"/>
                        </a:moveTo>
                        <a:lnTo>
                          <a:pt x="158" y="312"/>
                        </a:lnTo>
                        <a:lnTo>
                          <a:pt x="70" y="0"/>
                        </a:lnTo>
                        <a:lnTo>
                          <a:pt x="0" y="312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26" name="Freeform 122"/>
                  <p:cNvSpPr/>
                  <p:nvPr/>
                </p:nvSpPr>
                <p:spPr bwMode="auto">
                  <a:xfrm>
                    <a:off x="2159000" y="3163888"/>
                    <a:ext cx="139700" cy="49530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0" y="312"/>
                      </a:cxn>
                      <a:cxn ang="0">
                        <a:pos x="88" y="312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88" h="312">
                        <a:moveTo>
                          <a:pt x="0" y="0"/>
                        </a:moveTo>
                        <a:lnTo>
                          <a:pt x="0" y="312"/>
                        </a:lnTo>
                        <a:lnTo>
                          <a:pt x="88" y="3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27" name="Rectangle 123"/>
                  <p:cNvSpPr>
                    <a:spLocks noChangeArrowheads="1"/>
                  </p:cNvSpPr>
                  <p:nvPr/>
                </p:nvSpPr>
                <p:spPr bwMode="auto">
                  <a:xfrm>
                    <a:off x="3584575" y="3644900"/>
                    <a:ext cx="22225" cy="2651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28" name="Oval 124"/>
                  <p:cNvSpPr>
                    <a:spLocks noChangeArrowheads="1"/>
                  </p:cNvSpPr>
                  <p:nvPr/>
                </p:nvSpPr>
                <p:spPr bwMode="auto">
                  <a:xfrm>
                    <a:off x="3486150" y="3452813"/>
                    <a:ext cx="212725" cy="214313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29" name="Rectangle 125"/>
                  <p:cNvSpPr>
                    <a:spLocks noChangeArrowheads="1"/>
                  </p:cNvSpPr>
                  <p:nvPr/>
                </p:nvSpPr>
                <p:spPr bwMode="auto">
                  <a:xfrm>
                    <a:off x="4367213" y="3644900"/>
                    <a:ext cx="19050" cy="2651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30" name="Oval 126"/>
                  <p:cNvSpPr>
                    <a:spLocks noChangeArrowheads="1"/>
                  </p:cNvSpPr>
                  <p:nvPr/>
                </p:nvSpPr>
                <p:spPr bwMode="auto">
                  <a:xfrm>
                    <a:off x="4268788" y="3452813"/>
                    <a:ext cx="212725" cy="214313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31" name="Rectangle 127"/>
                  <p:cNvSpPr>
                    <a:spLocks noChangeArrowheads="1"/>
                  </p:cNvSpPr>
                  <p:nvPr/>
                </p:nvSpPr>
                <p:spPr bwMode="auto">
                  <a:xfrm>
                    <a:off x="3963988" y="3644900"/>
                    <a:ext cx="17463" cy="2651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32" name="Oval 128"/>
                  <p:cNvSpPr>
                    <a:spLocks noChangeArrowheads="1"/>
                  </p:cNvSpPr>
                  <p:nvPr/>
                </p:nvSpPr>
                <p:spPr bwMode="auto">
                  <a:xfrm>
                    <a:off x="3863975" y="3452813"/>
                    <a:ext cx="214313" cy="214313"/>
                  </a:xfrm>
                  <a:prstGeom prst="ellipse">
                    <a:avLst/>
                  </a:pr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33" name="Rectangle 129"/>
                  <p:cNvSpPr>
                    <a:spLocks noChangeArrowheads="1"/>
                  </p:cNvSpPr>
                  <p:nvPr/>
                </p:nvSpPr>
                <p:spPr bwMode="auto">
                  <a:xfrm>
                    <a:off x="2279650" y="3748088"/>
                    <a:ext cx="863600" cy="16192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34" name="Freeform 130"/>
                  <p:cNvSpPr/>
                  <p:nvPr/>
                </p:nvSpPr>
                <p:spPr bwMode="auto">
                  <a:xfrm>
                    <a:off x="2139950" y="3238500"/>
                    <a:ext cx="1158875" cy="509588"/>
                  </a:xfrm>
                  <a:custGeom>
                    <a:avLst/>
                    <a:gdLst/>
                    <a:ahLst/>
                    <a:cxnLst>
                      <a:cxn ang="0">
                        <a:pos x="730" y="321"/>
                      </a:cxn>
                      <a:cxn ang="0">
                        <a:pos x="0" y="321"/>
                      </a:cxn>
                      <a:cxn ang="0">
                        <a:pos x="357" y="0"/>
                      </a:cxn>
                      <a:cxn ang="0">
                        <a:pos x="730" y="321"/>
                      </a:cxn>
                    </a:cxnLst>
                    <a:rect l="0" t="0" r="r" b="b"/>
                    <a:pathLst>
                      <a:path w="730" h="321">
                        <a:moveTo>
                          <a:pt x="730" y="321"/>
                        </a:moveTo>
                        <a:lnTo>
                          <a:pt x="0" y="321"/>
                        </a:lnTo>
                        <a:lnTo>
                          <a:pt x="357" y="0"/>
                        </a:lnTo>
                        <a:lnTo>
                          <a:pt x="730" y="32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35" name="Rectangle 131"/>
                  <p:cNvSpPr>
                    <a:spLocks noChangeArrowheads="1"/>
                  </p:cNvSpPr>
                  <p:nvPr/>
                </p:nvSpPr>
                <p:spPr bwMode="auto">
                  <a:xfrm>
                    <a:off x="3228975" y="3803650"/>
                    <a:ext cx="14288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36" name="Rectangle 132"/>
                  <p:cNvSpPr>
                    <a:spLocks noChangeArrowheads="1"/>
                  </p:cNvSpPr>
                  <p:nvPr/>
                </p:nvSpPr>
                <p:spPr bwMode="auto">
                  <a:xfrm>
                    <a:off x="3143250" y="3825875"/>
                    <a:ext cx="1430338" cy="19050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37" name="Rectangle 133"/>
                  <p:cNvSpPr>
                    <a:spLocks noChangeArrowheads="1"/>
                  </p:cNvSpPr>
                  <p:nvPr/>
                </p:nvSpPr>
                <p:spPr bwMode="auto">
                  <a:xfrm>
                    <a:off x="3143250" y="3867150"/>
                    <a:ext cx="1430338" cy="14288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38" name="Rectangle 134"/>
                  <p:cNvSpPr>
                    <a:spLocks noChangeArrowheads="1"/>
                  </p:cNvSpPr>
                  <p:nvPr/>
                </p:nvSpPr>
                <p:spPr bwMode="auto">
                  <a:xfrm>
                    <a:off x="3143250" y="3903663"/>
                    <a:ext cx="1430338" cy="6350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39" name="Rectangle 135"/>
                  <p:cNvSpPr>
                    <a:spLocks noChangeArrowheads="1"/>
                  </p:cNvSpPr>
                  <p:nvPr/>
                </p:nvSpPr>
                <p:spPr bwMode="auto">
                  <a:xfrm>
                    <a:off x="3338513" y="3803650"/>
                    <a:ext cx="14288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40" name="Rectangle 136"/>
                  <p:cNvSpPr>
                    <a:spLocks noChangeArrowheads="1"/>
                  </p:cNvSpPr>
                  <p:nvPr/>
                </p:nvSpPr>
                <p:spPr bwMode="auto">
                  <a:xfrm>
                    <a:off x="3455988" y="3803650"/>
                    <a:ext cx="14288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41" name="Rectangle 137"/>
                  <p:cNvSpPr>
                    <a:spLocks noChangeArrowheads="1"/>
                  </p:cNvSpPr>
                  <p:nvPr/>
                </p:nvSpPr>
                <p:spPr bwMode="auto">
                  <a:xfrm>
                    <a:off x="3567113" y="3803650"/>
                    <a:ext cx="17463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42" name="Rectangle 138"/>
                  <p:cNvSpPr>
                    <a:spLocks noChangeArrowheads="1"/>
                  </p:cNvSpPr>
                  <p:nvPr/>
                </p:nvSpPr>
                <p:spPr bwMode="auto">
                  <a:xfrm>
                    <a:off x="3709988" y="3803650"/>
                    <a:ext cx="17463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43" name="Rectangle 139"/>
                  <p:cNvSpPr>
                    <a:spLocks noChangeArrowheads="1"/>
                  </p:cNvSpPr>
                  <p:nvPr/>
                </p:nvSpPr>
                <p:spPr bwMode="auto">
                  <a:xfrm>
                    <a:off x="3824288" y="3803650"/>
                    <a:ext cx="14288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44" name="Rectangle 140"/>
                  <p:cNvSpPr>
                    <a:spLocks noChangeArrowheads="1"/>
                  </p:cNvSpPr>
                  <p:nvPr/>
                </p:nvSpPr>
                <p:spPr bwMode="auto">
                  <a:xfrm>
                    <a:off x="3911600" y="3803650"/>
                    <a:ext cx="19050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45" name="Rectangle 141"/>
                  <p:cNvSpPr>
                    <a:spLocks noChangeArrowheads="1"/>
                  </p:cNvSpPr>
                  <p:nvPr/>
                </p:nvSpPr>
                <p:spPr bwMode="auto">
                  <a:xfrm>
                    <a:off x="4022725" y="3803650"/>
                    <a:ext cx="17463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46" name="Rectangle 142"/>
                  <p:cNvSpPr>
                    <a:spLocks noChangeArrowheads="1"/>
                  </p:cNvSpPr>
                  <p:nvPr/>
                </p:nvSpPr>
                <p:spPr bwMode="auto">
                  <a:xfrm>
                    <a:off x="4106863" y="3803650"/>
                    <a:ext cx="14288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47" name="Rectangle 143"/>
                  <p:cNvSpPr>
                    <a:spLocks noChangeArrowheads="1"/>
                  </p:cNvSpPr>
                  <p:nvPr/>
                </p:nvSpPr>
                <p:spPr bwMode="auto">
                  <a:xfrm>
                    <a:off x="4217988" y="3803650"/>
                    <a:ext cx="17463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48" name="Rectangle 144"/>
                  <p:cNvSpPr>
                    <a:spLocks noChangeArrowheads="1"/>
                  </p:cNvSpPr>
                  <p:nvPr/>
                </p:nvSpPr>
                <p:spPr bwMode="auto">
                  <a:xfrm>
                    <a:off x="4316413" y="3803650"/>
                    <a:ext cx="19050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49" name="Rectangle 145"/>
                  <p:cNvSpPr>
                    <a:spLocks noChangeArrowheads="1"/>
                  </p:cNvSpPr>
                  <p:nvPr/>
                </p:nvSpPr>
                <p:spPr bwMode="auto">
                  <a:xfrm>
                    <a:off x="4430713" y="3803650"/>
                    <a:ext cx="14288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50" name="Rectangle 146"/>
                  <p:cNvSpPr>
                    <a:spLocks noChangeArrowheads="1"/>
                  </p:cNvSpPr>
                  <p:nvPr/>
                </p:nvSpPr>
                <p:spPr bwMode="auto">
                  <a:xfrm>
                    <a:off x="4545013" y="3803650"/>
                    <a:ext cx="17463" cy="10636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51" name="Rectangle 147"/>
                  <p:cNvSpPr>
                    <a:spLocks noChangeArrowheads="1"/>
                  </p:cNvSpPr>
                  <p:nvPr/>
                </p:nvSpPr>
                <p:spPr bwMode="auto">
                  <a:xfrm>
                    <a:off x="2312988" y="3789363"/>
                    <a:ext cx="146050" cy="619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52" name="Rectangle 148"/>
                  <p:cNvSpPr>
                    <a:spLocks noChangeArrowheads="1"/>
                  </p:cNvSpPr>
                  <p:nvPr/>
                </p:nvSpPr>
                <p:spPr bwMode="auto">
                  <a:xfrm>
                    <a:off x="2643188" y="3836988"/>
                    <a:ext cx="150813" cy="73025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53" name="Rectangle 149"/>
                  <p:cNvSpPr>
                    <a:spLocks noChangeArrowheads="1"/>
                  </p:cNvSpPr>
                  <p:nvPr/>
                </p:nvSpPr>
                <p:spPr bwMode="auto">
                  <a:xfrm>
                    <a:off x="2947988" y="3789363"/>
                    <a:ext cx="150813" cy="61913"/>
                  </a:xfrm>
                  <a:prstGeom prst="rect">
                    <a:avLst/>
                  </a:prstGeom>
                  <a:grpFill/>
                  <a:ln w="9525">
                    <a:noFill/>
                    <a:miter lim="800000"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54" name="Freeform 150"/>
                  <p:cNvSpPr/>
                  <p:nvPr/>
                </p:nvSpPr>
                <p:spPr bwMode="auto">
                  <a:xfrm>
                    <a:off x="2720975" y="3252788"/>
                    <a:ext cx="577850" cy="495300"/>
                  </a:xfrm>
                  <a:custGeom>
                    <a:avLst/>
                    <a:gdLst/>
                    <a:ahLst/>
                    <a:cxnLst>
                      <a:cxn ang="0">
                        <a:pos x="0" y="0"/>
                      </a:cxn>
                      <a:cxn ang="0">
                        <a:pos x="181" y="312"/>
                      </a:cxn>
                      <a:cxn ang="0">
                        <a:pos x="364" y="312"/>
                      </a:cxn>
                      <a:cxn ang="0">
                        <a:pos x="0" y="0"/>
                      </a:cxn>
                    </a:cxnLst>
                    <a:rect l="0" t="0" r="r" b="b"/>
                    <a:pathLst>
                      <a:path w="364" h="312">
                        <a:moveTo>
                          <a:pt x="0" y="0"/>
                        </a:moveTo>
                        <a:lnTo>
                          <a:pt x="181" y="312"/>
                        </a:lnTo>
                        <a:lnTo>
                          <a:pt x="364" y="3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55" name="Freeform 151"/>
                  <p:cNvSpPr/>
                  <p:nvPr/>
                </p:nvSpPr>
                <p:spPr bwMode="auto">
                  <a:xfrm>
                    <a:off x="1100138" y="3784600"/>
                    <a:ext cx="388938" cy="100013"/>
                  </a:xfrm>
                  <a:custGeom>
                    <a:avLst/>
                    <a:gdLst/>
                    <a:ahLst/>
                    <a:cxnLst>
                      <a:cxn ang="0">
                        <a:pos x="0" y="26"/>
                      </a:cxn>
                      <a:cxn ang="0">
                        <a:pos x="2" y="19"/>
                      </a:cxn>
                      <a:cxn ang="0">
                        <a:pos x="15" y="17"/>
                      </a:cxn>
                      <a:cxn ang="0">
                        <a:pos x="15" y="16"/>
                      </a:cxn>
                      <a:cxn ang="0">
                        <a:pos x="63" y="8"/>
                      </a:cxn>
                      <a:cxn ang="0">
                        <a:pos x="103" y="2"/>
                      </a:cxn>
                      <a:cxn ang="0">
                        <a:pos x="50" y="22"/>
                      </a:cxn>
                      <a:cxn ang="0">
                        <a:pos x="0" y="26"/>
                      </a:cxn>
                    </a:cxnLst>
                    <a:rect l="0" t="0" r="r" b="b"/>
                    <a:pathLst>
                      <a:path w="106" h="27">
                        <a:moveTo>
                          <a:pt x="0" y="26"/>
                        </a:moveTo>
                        <a:cubicBezTo>
                          <a:pt x="2" y="19"/>
                          <a:pt x="2" y="19"/>
                          <a:pt x="2" y="19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6"/>
                          <a:pt x="15" y="16"/>
                          <a:pt x="15" y="16"/>
                        </a:cubicBezTo>
                        <a:cubicBezTo>
                          <a:pt x="15" y="16"/>
                          <a:pt x="53" y="10"/>
                          <a:pt x="63" y="8"/>
                        </a:cubicBezTo>
                        <a:cubicBezTo>
                          <a:pt x="73" y="5"/>
                          <a:pt x="100" y="0"/>
                          <a:pt x="103" y="2"/>
                        </a:cubicBezTo>
                        <a:cubicBezTo>
                          <a:pt x="106" y="5"/>
                          <a:pt x="78" y="20"/>
                          <a:pt x="50" y="22"/>
                        </a:cubicBezTo>
                        <a:cubicBezTo>
                          <a:pt x="22" y="25"/>
                          <a:pt x="1" y="27"/>
                          <a:pt x="0" y="26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56" name="Freeform 152"/>
                  <p:cNvSpPr/>
                  <p:nvPr/>
                </p:nvSpPr>
                <p:spPr bwMode="auto">
                  <a:xfrm>
                    <a:off x="1100138" y="3792538"/>
                    <a:ext cx="381000" cy="139700"/>
                  </a:xfrm>
                  <a:custGeom>
                    <a:avLst/>
                    <a:gdLst/>
                    <a:ahLst/>
                    <a:cxnLst>
                      <a:cxn ang="0">
                        <a:pos x="0" y="24"/>
                      </a:cxn>
                      <a:cxn ang="0">
                        <a:pos x="3" y="30"/>
                      </a:cxn>
                      <a:cxn ang="0">
                        <a:pos x="4" y="29"/>
                      </a:cxn>
                      <a:cxn ang="0">
                        <a:pos x="5" y="34"/>
                      </a:cxn>
                      <a:cxn ang="0">
                        <a:pos x="93" y="22"/>
                      </a:cxn>
                      <a:cxn ang="0">
                        <a:pos x="103" y="0"/>
                      </a:cxn>
                      <a:cxn ang="0">
                        <a:pos x="0" y="24"/>
                      </a:cxn>
                    </a:cxnLst>
                    <a:rect l="0" t="0" r="r" b="b"/>
                    <a:pathLst>
                      <a:path w="104" h="38">
                        <a:moveTo>
                          <a:pt x="0" y="24"/>
                        </a:moveTo>
                        <a:cubicBezTo>
                          <a:pt x="3" y="30"/>
                          <a:pt x="3" y="30"/>
                          <a:pt x="3" y="30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5" y="34"/>
                          <a:pt x="5" y="34"/>
                          <a:pt x="5" y="34"/>
                        </a:cubicBezTo>
                        <a:cubicBezTo>
                          <a:pt x="5" y="34"/>
                          <a:pt x="60" y="38"/>
                          <a:pt x="93" y="22"/>
                        </a:cubicBezTo>
                        <a:cubicBezTo>
                          <a:pt x="93" y="22"/>
                          <a:pt x="104" y="10"/>
                          <a:pt x="103" y="0"/>
                        </a:cubicBezTo>
                        <a:cubicBezTo>
                          <a:pt x="103" y="0"/>
                          <a:pt x="92" y="20"/>
                          <a:pt x="0" y="24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57" name="Freeform 153"/>
                  <p:cNvSpPr/>
                  <p:nvPr/>
                </p:nvSpPr>
                <p:spPr bwMode="auto">
                  <a:xfrm>
                    <a:off x="1069975" y="3311525"/>
                    <a:ext cx="360363" cy="514350"/>
                  </a:xfrm>
                  <a:custGeom>
                    <a:avLst/>
                    <a:gdLst/>
                    <a:ahLst/>
                    <a:cxnLst>
                      <a:cxn ang="0">
                        <a:pos x="222" y="277"/>
                      </a:cxn>
                      <a:cxn ang="0">
                        <a:pos x="218" y="249"/>
                      </a:cxn>
                      <a:cxn ang="0">
                        <a:pos x="218" y="249"/>
                      </a:cxn>
                      <a:cxn ang="0">
                        <a:pos x="211" y="219"/>
                      </a:cxn>
                      <a:cxn ang="0">
                        <a:pos x="204" y="191"/>
                      </a:cxn>
                      <a:cxn ang="0">
                        <a:pos x="204" y="191"/>
                      </a:cxn>
                      <a:cxn ang="0">
                        <a:pos x="199" y="161"/>
                      </a:cxn>
                      <a:cxn ang="0">
                        <a:pos x="199" y="159"/>
                      </a:cxn>
                      <a:cxn ang="0">
                        <a:pos x="178" y="128"/>
                      </a:cxn>
                      <a:cxn ang="0">
                        <a:pos x="178" y="128"/>
                      </a:cxn>
                      <a:cxn ang="0">
                        <a:pos x="155" y="93"/>
                      </a:cxn>
                      <a:cxn ang="0">
                        <a:pos x="155" y="93"/>
                      </a:cxn>
                      <a:cxn ang="0">
                        <a:pos x="132" y="61"/>
                      </a:cxn>
                      <a:cxn ang="0">
                        <a:pos x="132" y="58"/>
                      </a:cxn>
                      <a:cxn ang="0">
                        <a:pos x="111" y="26"/>
                      </a:cxn>
                      <a:cxn ang="0">
                        <a:pos x="95" y="0"/>
                      </a:cxn>
                      <a:cxn ang="0">
                        <a:pos x="88" y="19"/>
                      </a:cxn>
                      <a:cxn ang="0">
                        <a:pos x="81" y="44"/>
                      </a:cxn>
                      <a:cxn ang="0">
                        <a:pos x="81" y="44"/>
                      </a:cxn>
                      <a:cxn ang="0">
                        <a:pos x="74" y="68"/>
                      </a:cxn>
                      <a:cxn ang="0">
                        <a:pos x="74" y="70"/>
                      </a:cxn>
                      <a:cxn ang="0">
                        <a:pos x="67" y="93"/>
                      </a:cxn>
                      <a:cxn ang="0">
                        <a:pos x="67" y="96"/>
                      </a:cxn>
                      <a:cxn ang="0">
                        <a:pos x="60" y="119"/>
                      </a:cxn>
                      <a:cxn ang="0">
                        <a:pos x="53" y="145"/>
                      </a:cxn>
                      <a:cxn ang="0">
                        <a:pos x="51" y="145"/>
                      </a:cxn>
                      <a:cxn ang="0">
                        <a:pos x="44" y="170"/>
                      </a:cxn>
                      <a:cxn ang="0">
                        <a:pos x="37" y="193"/>
                      </a:cxn>
                      <a:cxn ang="0">
                        <a:pos x="37" y="196"/>
                      </a:cxn>
                      <a:cxn ang="0">
                        <a:pos x="30" y="219"/>
                      </a:cxn>
                      <a:cxn ang="0">
                        <a:pos x="23" y="245"/>
                      </a:cxn>
                      <a:cxn ang="0">
                        <a:pos x="23" y="245"/>
                      </a:cxn>
                      <a:cxn ang="0">
                        <a:pos x="16" y="270"/>
                      </a:cxn>
                      <a:cxn ang="0">
                        <a:pos x="14" y="270"/>
                      </a:cxn>
                      <a:cxn ang="0">
                        <a:pos x="7" y="296"/>
                      </a:cxn>
                      <a:cxn ang="0">
                        <a:pos x="7" y="296"/>
                      </a:cxn>
                      <a:cxn ang="0">
                        <a:pos x="0" y="322"/>
                      </a:cxn>
                      <a:cxn ang="0">
                        <a:pos x="0" y="324"/>
                      </a:cxn>
                      <a:cxn ang="0">
                        <a:pos x="7" y="322"/>
                      </a:cxn>
                      <a:cxn ang="0">
                        <a:pos x="67" y="315"/>
                      </a:cxn>
                      <a:cxn ang="0">
                        <a:pos x="69" y="315"/>
                      </a:cxn>
                      <a:cxn ang="0">
                        <a:pos x="130" y="305"/>
                      </a:cxn>
                      <a:cxn ang="0">
                        <a:pos x="132" y="305"/>
                      </a:cxn>
                      <a:cxn ang="0">
                        <a:pos x="195" y="298"/>
                      </a:cxn>
                      <a:cxn ang="0">
                        <a:pos x="197" y="298"/>
                      </a:cxn>
                      <a:cxn ang="0">
                        <a:pos x="227" y="294"/>
                      </a:cxn>
                      <a:cxn ang="0">
                        <a:pos x="222" y="277"/>
                      </a:cxn>
                    </a:cxnLst>
                    <a:rect l="0" t="0" r="r" b="b"/>
                    <a:pathLst>
                      <a:path w="227" h="324">
                        <a:moveTo>
                          <a:pt x="222" y="277"/>
                        </a:moveTo>
                        <a:lnTo>
                          <a:pt x="218" y="249"/>
                        </a:lnTo>
                        <a:lnTo>
                          <a:pt x="218" y="249"/>
                        </a:lnTo>
                        <a:lnTo>
                          <a:pt x="211" y="219"/>
                        </a:lnTo>
                        <a:lnTo>
                          <a:pt x="204" y="191"/>
                        </a:lnTo>
                        <a:lnTo>
                          <a:pt x="204" y="191"/>
                        </a:lnTo>
                        <a:lnTo>
                          <a:pt x="199" y="161"/>
                        </a:lnTo>
                        <a:lnTo>
                          <a:pt x="199" y="159"/>
                        </a:lnTo>
                        <a:lnTo>
                          <a:pt x="178" y="128"/>
                        </a:lnTo>
                        <a:lnTo>
                          <a:pt x="178" y="128"/>
                        </a:lnTo>
                        <a:lnTo>
                          <a:pt x="155" y="93"/>
                        </a:lnTo>
                        <a:lnTo>
                          <a:pt x="155" y="93"/>
                        </a:lnTo>
                        <a:lnTo>
                          <a:pt x="132" y="61"/>
                        </a:lnTo>
                        <a:lnTo>
                          <a:pt x="132" y="58"/>
                        </a:lnTo>
                        <a:lnTo>
                          <a:pt x="111" y="26"/>
                        </a:lnTo>
                        <a:lnTo>
                          <a:pt x="95" y="0"/>
                        </a:lnTo>
                        <a:lnTo>
                          <a:pt x="88" y="19"/>
                        </a:lnTo>
                        <a:lnTo>
                          <a:pt x="81" y="44"/>
                        </a:lnTo>
                        <a:lnTo>
                          <a:pt x="81" y="44"/>
                        </a:lnTo>
                        <a:lnTo>
                          <a:pt x="74" y="68"/>
                        </a:lnTo>
                        <a:lnTo>
                          <a:pt x="74" y="70"/>
                        </a:lnTo>
                        <a:lnTo>
                          <a:pt x="67" y="93"/>
                        </a:lnTo>
                        <a:lnTo>
                          <a:pt x="67" y="96"/>
                        </a:lnTo>
                        <a:lnTo>
                          <a:pt x="60" y="119"/>
                        </a:lnTo>
                        <a:lnTo>
                          <a:pt x="53" y="145"/>
                        </a:lnTo>
                        <a:lnTo>
                          <a:pt x="51" y="145"/>
                        </a:lnTo>
                        <a:lnTo>
                          <a:pt x="44" y="170"/>
                        </a:lnTo>
                        <a:lnTo>
                          <a:pt x="37" y="193"/>
                        </a:lnTo>
                        <a:lnTo>
                          <a:pt x="37" y="196"/>
                        </a:lnTo>
                        <a:lnTo>
                          <a:pt x="30" y="219"/>
                        </a:lnTo>
                        <a:lnTo>
                          <a:pt x="23" y="245"/>
                        </a:lnTo>
                        <a:lnTo>
                          <a:pt x="23" y="245"/>
                        </a:lnTo>
                        <a:lnTo>
                          <a:pt x="16" y="270"/>
                        </a:lnTo>
                        <a:lnTo>
                          <a:pt x="14" y="270"/>
                        </a:lnTo>
                        <a:lnTo>
                          <a:pt x="7" y="296"/>
                        </a:lnTo>
                        <a:lnTo>
                          <a:pt x="7" y="296"/>
                        </a:lnTo>
                        <a:lnTo>
                          <a:pt x="0" y="322"/>
                        </a:lnTo>
                        <a:lnTo>
                          <a:pt x="0" y="324"/>
                        </a:lnTo>
                        <a:lnTo>
                          <a:pt x="7" y="322"/>
                        </a:lnTo>
                        <a:lnTo>
                          <a:pt x="67" y="315"/>
                        </a:lnTo>
                        <a:lnTo>
                          <a:pt x="69" y="315"/>
                        </a:lnTo>
                        <a:lnTo>
                          <a:pt x="130" y="305"/>
                        </a:lnTo>
                        <a:lnTo>
                          <a:pt x="132" y="305"/>
                        </a:lnTo>
                        <a:lnTo>
                          <a:pt x="195" y="298"/>
                        </a:lnTo>
                        <a:lnTo>
                          <a:pt x="197" y="298"/>
                        </a:lnTo>
                        <a:lnTo>
                          <a:pt x="227" y="294"/>
                        </a:lnTo>
                        <a:lnTo>
                          <a:pt x="222" y="27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58" name="Freeform 154"/>
                  <p:cNvSpPr/>
                  <p:nvPr/>
                </p:nvSpPr>
                <p:spPr bwMode="auto">
                  <a:xfrm>
                    <a:off x="1360488" y="3375025"/>
                    <a:ext cx="84138" cy="420688"/>
                  </a:xfrm>
                  <a:custGeom>
                    <a:avLst/>
                    <a:gdLst/>
                    <a:ahLst/>
                    <a:cxnLst>
                      <a:cxn ang="0">
                        <a:pos x="0" y="2"/>
                      </a:cxn>
                      <a:cxn ang="0">
                        <a:pos x="21" y="114"/>
                      </a:cxn>
                      <a:cxn ang="0">
                        <a:pos x="23" y="113"/>
                      </a:cxn>
                      <a:cxn ang="0">
                        <a:pos x="1" y="1"/>
                      </a:cxn>
                      <a:cxn ang="0">
                        <a:pos x="0" y="2"/>
                      </a:cxn>
                    </a:cxnLst>
                    <a:rect l="0" t="0" r="r" b="b"/>
                    <a:pathLst>
                      <a:path w="23" h="114">
                        <a:moveTo>
                          <a:pt x="0" y="2"/>
                        </a:moveTo>
                        <a:cubicBezTo>
                          <a:pt x="21" y="114"/>
                          <a:pt x="21" y="114"/>
                          <a:pt x="21" y="114"/>
                        </a:cubicBezTo>
                        <a:cubicBezTo>
                          <a:pt x="23" y="113"/>
                          <a:pt x="23" y="113"/>
                          <a:pt x="23" y="113"/>
                        </a:cubicBezTo>
                        <a:cubicBezTo>
                          <a:pt x="23" y="113"/>
                          <a:pt x="6" y="13"/>
                          <a:pt x="1" y="1"/>
                        </a:cubicBezTo>
                        <a:cubicBezTo>
                          <a:pt x="1" y="1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59" name="Freeform 155"/>
                  <p:cNvSpPr/>
                  <p:nvPr/>
                </p:nvSpPr>
                <p:spPr bwMode="auto">
                  <a:xfrm>
                    <a:off x="1220788" y="3311525"/>
                    <a:ext cx="179388" cy="288925"/>
                  </a:xfrm>
                  <a:custGeom>
                    <a:avLst/>
                    <a:gdLst/>
                    <a:ahLst/>
                    <a:cxnLst>
                      <a:cxn ang="0">
                        <a:pos x="49" y="78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47" y="69"/>
                      </a:cxn>
                      <a:cxn ang="0">
                        <a:pos x="49" y="78"/>
                      </a:cxn>
                    </a:cxnLst>
                    <a:rect l="0" t="0" r="r" b="b"/>
                    <a:pathLst>
                      <a:path w="49" h="78">
                        <a:moveTo>
                          <a:pt x="49" y="78"/>
                        </a:moveTo>
                        <a:cubicBezTo>
                          <a:pt x="49" y="78"/>
                          <a:pt x="0" y="1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0"/>
                          <a:pt x="47" y="69"/>
                          <a:pt x="47" y="69"/>
                        </a:cubicBezTo>
                        <a:lnTo>
                          <a:pt x="49" y="78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60" name="Freeform 156"/>
                  <p:cNvSpPr/>
                  <p:nvPr/>
                </p:nvSpPr>
                <p:spPr bwMode="auto">
                  <a:xfrm>
                    <a:off x="1058863" y="3778250"/>
                    <a:ext cx="374650" cy="55563"/>
                  </a:xfrm>
                  <a:custGeom>
                    <a:avLst/>
                    <a:gdLst/>
                    <a:ahLst/>
                    <a:cxnLst>
                      <a:cxn ang="0">
                        <a:pos x="102" y="1"/>
                      </a:cxn>
                      <a:cxn ang="0">
                        <a:pos x="1" y="14"/>
                      </a:cxn>
                      <a:cxn ang="0">
                        <a:pos x="1" y="13"/>
                      </a:cxn>
                      <a:cxn ang="0">
                        <a:pos x="102" y="0"/>
                      </a:cxn>
                      <a:cxn ang="0">
                        <a:pos x="102" y="1"/>
                      </a:cxn>
                    </a:cxnLst>
                    <a:rect l="0" t="0" r="r" b="b"/>
                    <a:pathLst>
                      <a:path w="102" h="15">
                        <a:moveTo>
                          <a:pt x="102" y="1"/>
                        </a:moveTo>
                        <a:cubicBezTo>
                          <a:pt x="102" y="1"/>
                          <a:pt x="2" y="15"/>
                          <a:pt x="1" y="14"/>
                        </a:cubicBezTo>
                        <a:cubicBezTo>
                          <a:pt x="0" y="14"/>
                          <a:pt x="0" y="13"/>
                          <a:pt x="1" y="13"/>
                        </a:cubicBezTo>
                        <a:cubicBezTo>
                          <a:pt x="2" y="13"/>
                          <a:pt x="102" y="0"/>
                          <a:pt x="102" y="0"/>
                        </a:cubicBezTo>
                        <a:lnTo>
                          <a:pt x="102" y="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61" name="Freeform 157"/>
                  <p:cNvSpPr/>
                  <p:nvPr/>
                </p:nvSpPr>
                <p:spPr bwMode="auto">
                  <a:xfrm>
                    <a:off x="323850" y="3792538"/>
                    <a:ext cx="304800" cy="63500"/>
                  </a:xfrm>
                  <a:custGeom>
                    <a:avLst/>
                    <a:gdLst/>
                    <a:ahLst/>
                    <a:cxnLst>
                      <a:cxn ang="0">
                        <a:pos x="0" y="16"/>
                      </a:cxn>
                      <a:cxn ang="0">
                        <a:pos x="1" y="11"/>
                      </a:cxn>
                      <a:cxn ang="0">
                        <a:pos x="12" y="10"/>
                      </a:cxn>
                      <a:cxn ang="0">
                        <a:pos x="11" y="9"/>
                      </a:cxn>
                      <a:cxn ang="0">
                        <a:pos x="49" y="5"/>
                      </a:cxn>
                      <a:cxn ang="0">
                        <a:pos x="81" y="2"/>
                      </a:cxn>
                      <a:cxn ang="0">
                        <a:pos x="39" y="15"/>
                      </a:cxn>
                      <a:cxn ang="0">
                        <a:pos x="0" y="16"/>
                      </a:cxn>
                    </a:cxnLst>
                    <a:rect l="0" t="0" r="r" b="b"/>
                    <a:pathLst>
                      <a:path w="83" h="17">
                        <a:moveTo>
                          <a:pt x="0" y="16"/>
                        </a:moveTo>
                        <a:cubicBezTo>
                          <a:pt x="1" y="11"/>
                          <a:pt x="1" y="11"/>
                          <a:pt x="1" y="11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1" y="9"/>
                          <a:pt x="11" y="9"/>
                          <a:pt x="11" y="9"/>
                        </a:cubicBezTo>
                        <a:cubicBezTo>
                          <a:pt x="11" y="9"/>
                          <a:pt x="42" y="6"/>
                          <a:pt x="49" y="5"/>
                        </a:cubicBezTo>
                        <a:cubicBezTo>
                          <a:pt x="57" y="3"/>
                          <a:pt x="79" y="0"/>
                          <a:pt x="81" y="2"/>
                        </a:cubicBezTo>
                        <a:cubicBezTo>
                          <a:pt x="83" y="4"/>
                          <a:pt x="61" y="14"/>
                          <a:pt x="39" y="15"/>
                        </a:cubicBezTo>
                        <a:cubicBezTo>
                          <a:pt x="17" y="16"/>
                          <a:pt x="0" y="17"/>
                          <a:pt x="0" y="16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62" name="Freeform 158"/>
                  <p:cNvSpPr/>
                  <p:nvPr/>
                </p:nvSpPr>
                <p:spPr bwMode="auto">
                  <a:xfrm>
                    <a:off x="323850" y="3800475"/>
                    <a:ext cx="296863" cy="103188"/>
                  </a:xfrm>
                  <a:custGeom>
                    <a:avLst/>
                    <a:gdLst/>
                    <a:ahLst/>
                    <a:cxnLst>
                      <a:cxn ang="0">
                        <a:pos x="0" y="14"/>
                      </a:cxn>
                      <a:cxn ang="0">
                        <a:pos x="2" y="19"/>
                      </a:cxn>
                      <a:cxn ang="0">
                        <a:pos x="3" y="18"/>
                      </a:cxn>
                      <a:cxn ang="0">
                        <a:pos x="4" y="23"/>
                      </a:cxn>
                      <a:cxn ang="0">
                        <a:pos x="72" y="16"/>
                      </a:cxn>
                      <a:cxn ang="0">
                        <a:pos x="81" y="0"/>
                      </a:cxn>
                      <a:cxn ang="0">
                        <a:pos x="0" y="14"/>
                      </a:cxn>
                    </a:cxnLst>
                    <a:rect l="0" t="0" r="r" b="b"/>
                    <a:pathLst>
                      <a:path w="81" h="28">
                        <a:moveTo>
                          <a:pt x="0" y="14"/>
                        </a:moveTo>
                        <a:cubicBezTo>
                          <a:pt x="2" y="19"/>
                          <a:pt x="2" y="19"/>
                          <a:pt x="2" y="19"/>
                        </a:cubicBezTo>
                        <a:cubicBezTo>
                          <a:pt x="3" y="18"/>
                          <a:pt x="3" y="18"/>
                          <a:pt x="3" y="18"/>
                        </a:cubicBezTo>
                        <a:cubicBezTo>
                          <a:pt x="4" y="23"/>
                          <a:pt x="4" y="23"/>
                          <a:pt x="4" y="23"/>
                        </a:cubicBezTo>
                        <a:cubicBezTo>
                          <a:pt x="4" y="23"/>
                          <a:pt x="46" y="28"/>
                          <a:pt x="72" y="16"/>
                        </a:cubicBezTo>
                        <a:cubicBezTo>
                          <a:pt x="72" y="16"/>
                          <a:pt x="81" y="8"/>
                          <a:pt x="81" y="0"/>
                        </a:cubicBezTo>
                        <a:cubicBezTo>
                          <a:pt x="81" y="0"/>
                          <a:pt x="72" y="14"/>
                          <a:pt x="0" y="14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63" name="Freeform 159"/>
                  <p:cNvSpPr/>
                  <p:nvPr/>
                </p:nvSpPr>
                <p:spPr bwMode="auto">
                  <a:xfrm>
                    <a:off x="301625" y="3414713"/>
                    <a:ext cx="279400" cy="392113"/>
                  </a:xfrm>
                  <a:custGeom>
                    <a:avLst/>
                    <a:gdLst/>
                    <a:ahLst/>
                    <a:cxnLst>
                      <a:cxn ang="0">
                        <a:pos x="174" y="222"/>
                      </a:cxn>
                      <a:cxn ang="0">
                        <a:pos x="171" y="198"/>
                      </a:cxn>
                      <a:cxn ang="0">
                        <a:pos x="171" y="198"/>
                      </a:cxn>
                      <a:cxn ang="0">
                        <a:pos x="167" y="175"/>
                      </a:cxn>
                      <a:cxn ang="0">
                        <a:pos x="164" y="154"/>
                      </a:cxn>
                      <a:cxn ang="0">
                        <a:pos x="164" y="152"/>
                      </a:cxn>
                      <a:cxn ang="0">
                        <a:pos x="160" y="131"/>
                      </a:cxn>
                      <a:cxn ang="0">
                        <a:pos x="160" y="128"/>
                      </a:cxn>
                      <a:cxn ang="0">
                        <a:pos x="146" y="103"/>
                      </a:cxn>
                      <a:cxn ang="0">
                        <a:pos x="146" y="103"/>
                      </a:cxn>
                      <a:cxn ang="0">
                        <a:pos x="130" y="75"/>
                      </a:cxn>
                      <a:cxn ang="0">
                        <a:pos x="130" y="75"/>
                      </a:cxn>
                      <a:cxn ang="0">
                        <a:pos x="113" y="49"/>
                      </a:cxn>
                      <a:cxn ang="0">
                        <a:pos x="113" y="47"/>
                      </a:cxn>
                      <a:cxn ang="0">
                        <a:pos x="97" y="21"/>
                      </a:cxn>
                      <a:cxn ang="0">
                        <a:pos x="86" y="0"/>
                      </a:cxn>
                      <a:cxn ang="0">
                        <a:pos x="81" y="14"/>
                      </a:cxn>
                      <a:cxn ang="0">
                        <a:pos x="74" y="33"/>
                      </a:cxn>
                      <a:cxn ang="0">
                        <a:pos x="74" y="35"/>
                      </a:cxn>
                      <a:cxn ang="0">
                        <a:pos x="67" y="54"/>
                      </a:cxn>
                      <a:cxn ang="0">
                        <a:pos x="67" y="54"/>
                      </a:cxn>
                      <a:cxn ang="0">
                        <a:pos x="60" y="73"/>
                      </a:cxn>
                      <a:cxn ang="0">
                        <a:pos x="60" y="73"/>
                      </a:cxn>
                      <a:cxn ang="0">
                        <a:pos x="53" y="91"/>
                      </a:cxn>
                      <a:cxn ang="0">
                        <a:pos x="46" y="110"/>
                      </a:cxn>
                      <a:cxn ang="0">
                        <a:pos x="46" y="112"/>
                      </a:cxn>
                      <a:cxn ang="0">
                        <a:pos x="39" y="131"/>
                      </a:cxn>
                      <a:cxn ang="0">
                        <a:pos x="35" y="149"/>
                      </a:cxn>
                      <a:cxn ang="0">
                        <a:pos x="35" y="149"/>
                      </a:cxn>
                      <a:cxn ang="0">
                        <a:pos x="28" y="168"/>
                      </a:cxn>
                      <a:cxn ang="0">
                        <a:pos x="21" y="187"/>
                      </a:cxn>
                      <a:cxn ang="0">
                        <a:pos x="21" y="189"/>
                      </a:cxn>
                      <a:cxn ang="0">
                        <a:pos x="14" y="208"/>
                      </a:cxn>
                      <a:cxn ang="0">
                        <a:pos x="14" y="208"/>
                      </a:cxn>
                      <a:cxn ang="0">
                        <a:pos x="7" y="226"/>
                      </a:cxn>
                      <a:cxn ang="0">
                        <a:pos x="7" y="226"/>
                      </a:cxn>
                      <a:cxn ang="0">
                        <a:pos x="0" y="245"/>
                      </a:cxn>
                      <a:cxn ang="0">
                        <a:pos x="0" y="247"/>
                      </a:cxn>
                      <a:cxn ang="0">
                        <a:pos x="5" y="247"/>
                      </a:cxn>
                      <a:cxn ang="0">
                        <a:pos x="53" y="243"/>
                      </a:cxn>
                      <a:cxn ang="0">
                        <a:pos x="56" y="243"/>
                      </a:cxn>
                      <a:cxn ang="0">
                        <a:pos x="102" y="238"/>
                      </a:cxn>
                      <a:cxn ang="0">
                        <a:pos x="104" y="238"/>
                      </a:cxn>
                      <a:cxn ang="0">
                        <a:pos x="153" y="236"/>
                      </a:cxn>
                      <a:cxn ang="0">
                        <a:pos x="153" y="236"/>
                      </a:cxn>
                      <a:cxn ang="0">
                        <a:pos x="176" y="233"/>
                      </a:cxn>
                      <a:cxn ang="0">
                        <a:pos x="174" y="222"/>
                      </a:cxn>
                    </a:cxnLst>
                    <a:rect l="0" t="0" r="r" b="b"/>
                    <a:pathLst>
                      <a:path w="176" h="247">
                        <a:moveTo>
                          <a:pt x="174" y="222"/>
                        </a:moveTo>
                        <a:lnTo>
                          <a:pt x="171" y="198"/>
                        </a:lnTo>
                        <a:lnTo>
                          <a:pt x="171" y="198"/>
                        </a:lnTo>
                        <a:lnTo>
                          <a:pt x="167" y="175"/>
                        </a:lnTo>
                        <a:lnTo>
                          <a:pt x="164" y="154"/>
                        </a:lnTo>
                        <a:lnTo>
                          <a:pt x="164" y="152"/>
                        </a:lnTo>
                        <a:lnTo>
                          <a:pt x="160" y="131"/>
                        </a:lnTo>
                        <a:lnTo>
                          <a:pt x="160" y="128"/>
                        </a:lnTo>
                        <a:lnTo>
                          <a:pt x="146" y="103"/>
                        </a:lnTo>
                        <a:lnTo>
                          <a:pt x="146" y="103"/>
                        </a:lnTo>
                        <a:lnTo>
                          <a:pt x="130" y="75"/>
                        </a:lnTo>
                        <a:lnTo>
                          <a:pt x="130" y="75"/>
                        </a:lnTo>
                        <a:lnTo>
                          <a:pt x="113" y="49"/>
                        </a:lnTo>
                        <a:lnTo>
                          <a:pt x="113" y="47"/>
                        </a:lnTo>
                        <a:lnTo>
                          <a:pt x="97" y="21"/>
                        </a:lnTo>
                        <a:lnTo>
                          <a:pt x="86" y="0"/>
                        </a:lnTo>
                        <a:lnTo>
                          <a:pt x="81" y="14"/>
                        </a:lnTo>
                        <a:lnTo>
                          <a:pt x="74" y="33"/>
                        </a:lnTo>
                        <a:lnTo>
                          <a:pt x="74" y="35"/>
                        </a:lnTo>
                        <a:lnTo>
                          <a:pt x="67" y="54"/>
                        </a:lnTo>
                        <a:lnTo>
                          <a:pt x="67" y="54"/>
                        </a:lnTo>
                        <a:lnTo>
                          <a:pt x="60" y="73"/>
                        </a:lnTo>
                        <a:lnTo>
                          <a:pt x="60" y="73"/>
                        </a:lnTo>
                        <a:lnTo>
                          <a:pt x="53" y="91"/>
                        </a:lnTo>
                        <a:lnTo>
                          <a:pt x="46" y="110"/>
                        </a:lnTo>
                        <a:lnTo>
                          <a:pt x="46" y="112"/>
                        </a:lnTo>
                        <a:lnTo>
                          <a:pt x="39" y="131"/>
                        </a:lnTo>
                        <a:lnTo>
                          <a:pt x="35" y="149"/>
                        </a:lnTo>
                        <a:lnTo>
                          <a:pt x="35" y="149"/>
                        </a:lnTo>
                        <a:lnTo>
                          <a:pt x="28" y="168"/>
                        </a:lnTo>
                        <a:lnTo>
                          <a:pt x="21" y="187"/>
                        </a:lnTo>
                        <a:lnTo>
                          <a:pt x="21" y="189"/>
                        </a:lnTo>
                        <a:lnTo>
                          <a:pt x="14" y="208"/>
                        </a:lnTo>
                        <a:lnTo>
                          <a:pt x="14" y="208"/>
                        </a:lnTo>
                        <a:lnTo>
                          <a:pt x="7" y="226"/>
                        </a:lnTo>
                        <a:lnTo>
                          <a:pt x="7" y="226"/>
                        </a:lnTo>
                        <a:lnTo>
                          <a:pt x="0" y="245"/>
                        </a:lnTo>
                        <a:lnTo>
                          <a:pt x="0" y="247"/>
                        </a:lnTo>
                        <a:lnTo>
                          <a:pt x="5" y="247"/>
                        </a:lnTo>
                        <a:lnTo>
                          <a:pt x="53" y="243"/>
                        </a:lnTo>
                        <a:lnTo>
                          <a:pt x="56" y="243"/>
                        </a:lnTo>
                        <a:lnTo>
                          <a:pt x="102" y="238"/>
                        </a:lnTo>
                        <a:lnTo>
                          <a:pt x="104" y="238"/>
                        </a:lnTo>
                        <a:lnTo>
                          <a:pt x="153" y="236"/>
                        </a:lnTo>
                        <a:lnTo>
                          <a:pt x="153" y="236"/>
                        </a:lnTo>
                        <a:lnTo>
                          <a:pt x="176" y="233"/>
                        </a:lnTo>
                        <a:lnTo>
                          <a:pt x="174" y="222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64" name="Freeform 160"/>
                  <p:cNvSpPr/>
                  <p:nvPr/>
                </p:nvSpPr>
                <p:spPr bwMode="auto">
                  <a:xfrm>
                    <a:off x="539750" y="3467100"/>
                    <a:ext cx="55563" cy="333375"/>
                  </a:xfrm>
                  <a:custGeom>
                    <a:avLst/>
                    <a:gdLst/>
                    <a:ahLst/>
                    <a:cxnLst>
                      <a:cxn ang="0">
                        <a:pos x="0" y="2"/>
                      </a:cxn>
                      <a:cxn ang="0">
                        <a:pos x="13" y="90"/>
                      </a:cxn>
                      <a:cxn ang="0">
                        <a:pos x="15" y="89"/>
                      </a:cxn>
                      <a:cxn ang="0">
                        <a:pos x="2" y="2"/>
                      </a:cxn>
                      <a:cxn ang="0">
                        <a:pos x="0" y="2"/>
                      </a:cxn>
                    </a:cxnLst>
                    <a:rect l="0" t="0" r="r" b="b"/>
                    <a:pathLst>
                      <a:path w="15" h="90">
                        <a:moveTo>
                          <a:pt x="0" y="2"/>
                        </a:moveTo>
                        <a:cubicBezTo>
                          <a:pt x="13" y="90"/>
                          <a:pt x="13" y="90"/>
                          <a:pt x="13" y="90"/>
                        </a:cubicBezTo>
                        <a:cubicBezTo>
                          <a:pt x="15" y="89"/>
                          <a:pt x="15" y="89"/>
                          <a:pt x="15" y="89"/>
                        </a:cubicBezTo>
                        <a:cubicBezTo>
                          <a:pt x="15" y="89"/>
                          <a:pt x="5" y="11"/>
                          <a:pt x="2" y="2"/>
                        </a:cubicBezTo>
                        <a:cubicBezTo>
                          <a:pt x="2" y="2"/>
                          <a:pt x="1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65" name="Freeform 161"/>
                  <p:cNvSpPr/>
                  <p:nvPr/>
                </p:nvSpPr>
                <p:spPr bwMode="auto">
                  <a:xfrm>
                    <a:off x="438150" y="3414713"/>
                    <a:ext cx="128588" cy="230188"/>
                  </a:xfrm>
                  <a:custGeom>
                    <a:avLst/>
                    <a:gdLst/>
                    <a:ahLst/>
                    <a:cxnLst>
                      <a:cxn ang="0">
                        <a:pos x="35" y="62"/>
                      </a:cxn>
                      <a:cxn ang="0">
                        <a:pos x="0" y="0"/>
                      </a:cxn>
                      <a:cxn ang="0">
                        <a:pos x="0" y="0"/>
                      </a:cxn>
                      <a:cxn ang="0">
                        <a:pos x="34" y="55"/>
                      </a:cxn>
                      <a:cxn ang="0">
                        <a:pos x="35" y="62"/>
                      </a:cxn>
                    </a:cxnLst>
                    <a:rect l="0" t="0" r="r" b="b"/>
                    <a:pathLst>
                      <a:path w="35" h="62">
                        <a:moveTo>
                          <a:pt x="35" y="62"/>
                        </a:moveTo>
                        <a:cubicBezTo>
                          <a:pt x="35" y="62"/>
                          <a:pt x="0" y="1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" y="0"/>
                          <a:pt x="34" y="55"/>
                          <a:pt x="34" y="55"/>
                        </a:cubicBezTo>
                        <a:lnTo>
                          <a:pt x="35" y="62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66" name="Freeform 162"/>
                  <p:cNvSpPr/>
                  <p:nvPr/>
                </p:nvSpPr>
                <p:spPr bwMode="auto">
                  <a:xfrm>
                    <a:off x="293688" y="3784600"/>
                    <a:ext cx="295275" cy="30163"/>
                  </a:xfrm>
                  <a:custGeom>
                    <a:avLst/>
                    <a:gdLst/>
                    <a:ahLst/>
                    <a:cxnLst>
                      <a:cxn ang="0">
                        <a:pos x="80" y="1"/>
                      </a:cxn>
                      <a:cxn ang="0">
                        <a:pos x="0" y="7"/>
                      </a:cxn>
                      <a:cxn ang="0">
                        <a:pos x="1" y="6"/>
                      </a:cxn>
                      <a:cxn ang="0">
                        <a:pos x="80" y="0"/>
                      </a:cxn>
                      <a:cxn ang="0">
                        <a:pos x="80" y="1"/>
                      </a:cxn>
                    </a:cxnLst>
                    <a:rect l="0" t="0" r="r" b="b"/>
                    <a:pathLst>
                      <a:path w="80" h="8">
                        <a:moveTo>
                          <a:pt x="80" y="1"/>
                        </a:moveTo>
                        <a:cubicBezTo>
                          <a:pt x="80" y="1"/>
                          <a:pt x="1" y="8"/>
                          <a:pt x="0" y="7"/>
                        </a:cubicBezTo>
                        <a:cubicBezTo>
                          <a:pt x="0" y="7"/>
                          <a:pt x="0" y="7"/>
                          <a:pt x="1" y="6"/>
                        </a:cubicBezTo>
                        <a:cubicBezTo>
                          <a:pt x="1" y="6"/>
                          <a:pt x="80" y="0"/>
                          <a:pt x="80" y="0"/>
                        </a:cubicBezTo>
                        <a:lnTo>
                          <a:pt x="80" y="1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67" name="Freeform 163"/>
                  <p:cNvSpPr/>
                  <p:nvPr/>
                </p:nvSpPr>
                <p:spPr bwMode="auto">
                  <a:xfrm>
                    <a:off x="19050" y="3850796"/>
                    <a:ext cx="2201863" cy="92075"/>
                  </a:xfrm>
                  <a:custGeom>
                    <a:avLst/>
                    <a:gdLst/>
                    <a:ahLst/>
                    <a:cxnLst>
                      <a:cxn ang="0">
                        <a:pos x="599" y="7"/>
                      </a:cxn>
                      <a:cxn ang="0">
                        <a:pos x="579" y="0"/>
                      </a:cxn>
                      <a:cxn ang="0">
                        <a:pos x="549" y="9"/>
                      </a:cxn>
                      <a:cxn ang="0">
                        <a:pos x="519" y="0"/>
                      </a:cxn>
                      <a:cxn ang="0">
                        <a:pos x="489" y="9"/>
                      </a:cxn>
                      <a:cxn ang="0">
                        <a:pos x="459" y="0"/>
                      </a:cxn>
                      <a:cxn ang="0">
                        <a:pos x="429" y="9"/>
                      </a:cxn>
                      <a:cxn ang="0">
                        <a:pos x="399" y="0"/>
                      </a:cxn>
                      <a:cxn ang="0">
                        <a:pos x="368" y="9"/>
                      </a:cxn>
                      <a:cxn ang="0">
                        <a:pos x="338" y="0"/>
                      </a:cxn>
                      <a:cxn ang="0">
                        <a:pos x="308" y="9"/>
                      </a:cxn>
                      <a:cxn ang="0">
                        <a:pos x="278" y="0"/>
                      </a:cxn>
                      <a:cxn ang="0">
                        <a:pos x="248" y="9"/>
                      </a:cxn>
                      <a:cxn ang="0">
                        <a:pos x="218" y="0"/>
                      </a:cxn>
                      <a:cxn ang="0">
                        <a:pos x="188" y="9"/>
                      </a:cxn>
                      <a:cxn ang="0">
                        <a:pos x="158" y="0"/>
                      </a:cxn>
                      <a:cxn ang="0">
                        <a:pos x="128" y="9"/>
                      </a:cxn>
                      <a:cxn ang="0">
                        <a:pos x="98" y="0"/>
                      </a:cxn>
                      <a:cxn ang="0">
                        <a:pos x="68" y="9"/>
                      </a:cxn>
                      <a:cxn ang="0">
                        <a:pos x="38" y="0"/>
                      </a:cxn>
                      <a:cxn ang="0">
                        <a:pos x="8" y="9"/>
                      </a:cxn>
                      <a:cxn ang="0">
                        <a:pos x="0" y="8"/>
                      </a:cxn>
                      <a:cxn ang="0">
                        <a:pos x="0" y="24"/>
                      </a:cxn>
                      <a:cxn ang="0">
                        <a:pos x="8" y="25"/>
                      </a:cxn>
                      <a:cxn ang="0">
                        <a:pos x="38" y="15"/>
                      </a:cxn>
                      <a:cxn ang="0">
                        <a:pos x="68" y="25"/>
                      </a:cxn>
                      <a:cxn ang="0">
                        <a:pos x="98" y="15"/>
                      </a:cxn>
                      <a:cxn ang="0">
                        <a:pos x="128" y="25"/>
                      </a:cxn>
                      <a:cxn ang="0">
                        <a:pos x="158" y="15"/>
                      </a:cxn>
                      <a:cxn ang="0">
                        <a:pos x="188" y="25"/>
                      </a:cxn>
                      <a:cxn ang="0">
                        <a:pos x="218" y="15"/>
                      </a:cxn>
                      <a:cxn ang="0">
                        <a:pos x="248" y="25"/>
                      </a:cxn>
                      <a:cxn ang="0">
                        <a:pos x="278" y="15"/>
                      </a:cxn>
                      <a:cxn ang="0">
                        <a:pos x="308" y="25"/>
                      </a:cxn>
                      <a:cxn ang="0">
                        <a:pos x="338" y="15"/>
                      </a:cxn>
                      <a:cxn ang="0">
                        <a:pos x="369" y="25"/>
                      </a:cxn>
                      <a:cxn ang="0">
                        <a:pos x="399" y="15"/>
                      </a:cxn>
                      <a:cxn ang="0">
                        <a:pos x="429" y="25"/>
                      </a:cxn>
                      <a:cxn ang="0">
                        <a:pos x="459" y="15"/>
                      </a:cxn>
                      <a:cxn ang="0">
                        <a:pos x="489" y="25"/>
                      </a:cxn>
                      <a:cxn ang="0">
                        <a:pos x="519" y="15"/>
                      </a:cxn>
                      <a:cxn ang="0">
                        <a:pos x="549" y="25"/>
                      </a:cxn>
                      <a:cxn ang="0">
                        <a:pos x="579" y="15"/>
                      </a:cxn>
                      <a:cxn ang="0">
                        <a:pos x="599" y="23"/>
                      </a:cxn>
                      <a:cxn ang="0">
                        <a:pos x="599" y="7"/>
                      </a:cxn>
                    </a:cxnLst>
                    <a:rect l="0" t="0" r="r" b="b"/>
                    <a:pathLst>
                      <a:path w="599" h="25">
                        <a:moveTo>
                          <a:pt x="599" y="7"/>
                        </a:moveTo>
                        <a:cubicBezTo>
                          <a:pt x="593" y="4"/>
                          <a:pt x="590" y="0"/>
                          <a:pt x="579" y="0"/>
                        </a:cubicBezTo>
                        <a:cubicBezTo>
                          <a:pt x="564" y="0"/>
                          <a:pt x="564" y="9"/>
                          <a:pt x="549" y="9"/>
                        </a:cubicBezTo>
                        <a:cubicBezTo>
                          <a:pt x="534" y="9"/>
                          <a:pt x="534" y="0"/>
                          <a:pt x="519" y="0"/>
                        </a:cubicBezTo>
                        <a:cubicBezTo>
                          <a:pt x="504" y="0"/>
                          <a:pt x="504" y="9"/>
                          <a:pt x="489" y="9"/>
                        </a:cubicBezTo>
                        <a:cubicBezTo>
                          <a:pt x="474" y="9"/>
                          <a:pt x="474" y="0"/>
                          <a:pt x="459" y="0"/>
                        </a:cubicBezTo>
                        <a:cubicBezTo>
                          <a:pt x="444" y="0"/>
                          <a:pt x="444" y="9"/>
                          <a:pt x="429" y="9"/>
                        </a:cubicBezTo>
                        <a:cubicBezTo>
                          <a:pt x="414" y="9"/>
                          <a:pt x="414" y="0"/>
                          <a:pt x="399" y="0"/>
                        </a:cubicBezTo>
                        <a:cubicBezTo>
                          <a:pt x="384" y="0"/>
                          <a:pt x="384" y="9"/>
                          <a:pt x="368" y="9"/>
                        </a:cubicBezTo>
                        <a:cubicBezTo>
                          <a:pt x="353" y="9"/>
                          <a:pt x="353" y="0"/>
                          <a:pt x="338" y="0"/>
                        </a:cubicBezTo>
                        <a:cubicBezTo>
                          <a:pt x="323" y="0"/>
                          <a:pt x="323" y="9"/>
                          <a:pt x="308" y="9"/>
                        </a:cubicBezTo>
                        <a:cubicBezTo>
                          <a:pt x="293" y="9"/>
                          <a:pt x="293" y="0"/>
                          <a:pt x="278" y="0"/>
                        </a:cubicBezTo>
                        <a:cubicBezTo>
                          <a:pt x="263" y="0"/>
                          <a:pt x="263" y="9"/>
                          <a:pt x="248" y="9"/>
                        </a:cubicBezTo>
                        <a:cubicBezTo>
                          <a:pt x="233" y="9"/>
                          <a:pt x="233" y="0"/>
                          <a:pt x="218" y="0"/>
                        </a:cubicBezTo>
                        <a:cubicBezTo>
                          <a:pt x="203" y="0"/>
                          <a:pt x="203" y="9"/>
                          <a:pt x="188" y="9"/>
                        </a:cubicBezTo>
                        <a:cubicBezTo>
                          <a:pt x="173" y="9"/>
                          <a:pt x="173" y="0"/>
                          <a:pt x="158" y="0"/>
                        </a:cubicBezTo>
                        <a:cubicBezTo>
                          <a:pt x="143" y="0"/>
                          <a:pt x="143" y="9"/>
                          <a:pt x="128" y="9"/>
                        </a:cubicBezTo>
                        <a:cubicBezTo>
                          <a:pt x="113" y="9"/>
                          <a:pt x="113" y="0"/>
                          <a:pt x="98" y="0"/>
                        </a:cubicBezTo>
                        <a:cubicBezTo>
                          <a:pt x="83" y="0"/>
                          <a:pt x="83" y="9"/>
                          <a:pt x="68" y="9"/>
                        </a:cubicBezTo>
                        <a:cubicBezTo>
                          <a:pt x="53" y="9"/>
                          <a:pt x="53" y="0"/>
                          <a:pt x="38" y="0"/>
                        </a:cubicBezTo>
                        <a:cubicBezTo>
                          <a:pt x="23" y="0"/>
                          <a:pt x="23" y="9"/>
                          <a:pt x="8" y="9"/>
                        </a:cubicBezTo>
                        <a:cubicBezTo>
                          <a:pt x="4" y="9"/>
                          <a:pt x="2" y="9"/>
                          <a:pt x="0" y="8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2" y="24"/>
                          <a:pt x="4" y="25"/>
                          <a:pt x="8" y="25"/>
                        </a:cubicBezTo>
                        <a:cubicBezTo>
                          <a:pt x="23" y="25"/>
                          <a:pt x="23" y="15"/>
                          <a:pt x="38" y="15"/>
                        </a:cubicBezTo>
                        <a:cubicBezTo>
                          <a:pt x="53" y="15"/>
                          <a:pt x="53" y="25"/>
                          <a:pt x="68" y="25"/>
                        </a:cubicBezTo>
                        <a:cubicBezTo>
                          <a:pt x="83" y="25"/>
                          <a:pt x="83" y="15"/>
                          <a:pt x="98" y="15"/>
                        </a:cubicBezTo>
                        <a:cubicBezTo>
                          <a:pt x="113" y="15"/>
                          <a:pt x="113" y="25"/>
                          <a:pt x="128" y="25"/>
                        </a:cubicBezTo>
                        <a:cubicBezTo>
                          <a:pt x="143" y="25"/>
                          <a:pt x="143" y="15"/>
                          <a:pt x="158" y="15"/>
                        </a:cubicBezTo>
                        <a:cubicBezTo>
                          <a:pt x="173" y="15"/>
                          <a:pt x="173" y="25"/>
                          <a:pt x="188" y="25"/>
                        </a:cubicBezTo>
                        <a:cubicBezTo>
                          <a:pt x="203" y="25"/>
                          <a:pt x="203" y="15"/>
                          <a:pt x="218" y="15"/>
                        </a:cubicBezTo>
                        <a:cubicBezTo>
                          <a:pt x="233" y="15"/>
                          <a:pt x="233" y="25"/>
                          <a:pt x="248" y="25"/>
                        </a:cubicBezTo>
                        <a:cubicBezTo>
                          <a:pt x="263" y="25"/>
                          <a:pt x="263" y="15"/>
                          <a:pt x="278" y="15"/>
                        </a:cubicBezTo>
                        <a:cubicBezTo>
                          <a:pt x="293" y="15"/>
                          <a:pt x="293" y="25"/>
                          <a:pt x="308" y="25"/>
                        </a:cubicBezTo>
                        <a:cubicBezTo>
                          <a:pt x="323" y="25"/>
                          <a:pt x="323" y="15"/>
                          <a:pt x="338" y="15"/>
                        </a:cubicBezTo>
                        <a:cubicBezTo>
                          <a:pt x="353" y="15"/>
                          <a:pt x="353" y="25"/>
                          <a:pt x="369" y="25"/>
                        </a:cubicBezTo>
                        <a:cubicBezTo>
                          <a:pt x="384" y="25"/>
                          <a:pt x="384" y="15"/>
                          <a:pt x="399" y="15"/>
                        </a:cubicBezTo>
                        <a:cubicBezTo>
                          <a:pt x="414" y="15"/>
                          <a:pt x="414" y="25"/>
                          <a:pt x="429" y="25"/>
                        </a:cubicBezTo>
                        <a:cubicBezTo>
                          <a:pt x="444" y="25"/>
                          <a:pt x="444" y="15"/>
                          <a:pt x="459" y="15"/>
                        </a:cubicBezTo>
                        <a:cubicBezTo>
                          <a:pt x="474" y="15"/>
                          <a:pt x="474" y="25"/>
                          <a:pt x="489" y="25"/>
                        </a:cubicBezTo>
                        <a:cubicBezTo>
                          <a:pt x="504" y="25"/>
                          <a:pt x="504" y="15"/>
                          <a:pt x="519" y="15"/>
                        </a:cubicBezTo>
                        <a:cubicBezTo>
                          <a:pt x="534" y="15"/>
                          <a:pt x="534" y="25"/>
                          <a:pt x="549" y="25"/>
                        </a:cubicBezTo>
                        <a:cubicBezTo>
                          <a:pt x="564" y="25"/>
                          <a:pt x="564" y="15"/>
                          <a:pt x="579" y="15"/>
                        </a:cubicBezTo>
                        <a:cubicBezTo>
                          <a:pt x="590" y="15"/>
                          <a:pt x="593" y="20"/>
                          <a:pt x="599" y="23"/>
                        </a:cubicBezTo>
                        <a:lnTo>
                          <a:pt x="599" y="7"/>
                        </a:ln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  <p:sp>
                <p:nvSpPr>
                  <p:cNvPr id="168" name="Freeform 164"/>
                  <p:cNvSpPr/>
                  <p:nvPr/>
                </p:nvSpPr>
                <p:spPr bwMode="auto">
                  <a:xfrm>
                    <a:off x="42141" y="3910014"/>
                    <a:ext cx="9099549" cy="33337"/>
                  </a:xfrm>
                  <a:custGeom>
                    <a:avLst/>
                    <a:gdLst/>
                    <a:ahLst/>
                    <a:cxnLst>
                      <a:cxn ang="0">
                        <a:pos x="2471" y="9"/>
                      </a:cxn>
                      <a:cxn ang="0">
                        <a:pos x="5" y="9"/>
                      </a:cxn>
                      <a:cxn ang="0">
                        <a:pos x="0" y="5"/>
                      </a:cxn>
                      <a:cxn ang="0">
                        <a:pos x="5" y="0"/>
                      </a:cxn>
                      <a:cxn ang="0">
                        <a:pos x="2471" y="0"/>
                      </a:cxn>
                      <a:cxn ang="0">
                        <a:pos x="2475" y="5"/>
                      </a:cxn>
                      <a:cxn ang="0">
                        <a:pos x="2471" y="9"/>
                      </a:cxn>
                    </a:cxnLst>
                    <a:rect l="0" t="0" r="r" b="b"/>
                    <a:pathLst>
                      <a:path w="2475" h="9">
                        <a:moveTo>
                          <a:pt x="2471" y="9"/>
                        </a:moveTo>
                        <a:cubicBezTo>
                          <a:pt x="5" y="9"/>
                          <a:pt x="5" y="9"/>
                          <a:pt x="5" y="9"/>
                        </a:cubicBezTo>
                        <a:cubicBezTo>
                          <a:pt x="2" y="9"/>
                          <a:pt x="0" y="7"/>
                          <a:pt x="0" y="5"/>
                        </a:cubicBezTo>
                        <a:cubicBezTo>
                          <a:pt x="0" y="2"/>
                          <a:pt x="2" y="0"/>
                          <a:pt x="5" y="0"/>
                        </a:cubicBezTo>
                        <a:cubicBezTo>
                          <a:pt x="2471" y="0"/>
                          <a:pt x="2471" y="0"/>
                          <a:pt x="2471" y="0"/>
                        </a:cubicBezTo>
                        <a:cubicBezTo>
                          <a:pt x="2473" y="0"/>
                          <a:pt x="2475" y="2"/>
                          <a:pt x="2475" y="5"/>
                        </a:cubicBezTo>
                        <a:cubicBezTo>
                          <a:pt x="2475" y="7"/>
                          <a:pt x="2473" y="9"/>
                          <a:pt x="2471" y="9"/>
                        </a:cubicBezTo>
                        <a:close/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en-US"/>
                  </a:p>
                </p:txBody>
              </p:sp>
            </p:grpSp>
          </p:grpSp>
        </p:grpSp>
      </p:grpSp>
      <p:sp>
        <p:nvSpPr>
          <p:cNvPr id="170" name="Freeform 10"/>
          <p:cNvSpPr/>
          <p:nvPr/>
        </p:nvSpPr>
        <p:spPr bwMode="auto">
          <a:xfrm>
            <a:off x="5213086" y="2824330"/>
            <a:ext cx="1499441" cy="1513586"/>
          </a:xfrm>
          <a:custGeom>
            <a:avLst/>
            <a:gdLst/>
            <a:ahLst/>
            <a:cxnLst>
              <a:cxn ang="0">
                <a:pos x="0" y="397"/>
              </a:cxn>
              <a:cxn ang="0">
                <a:pos x="0" y="345"/>
              </a:cxn>
              <a:cxn ang="0">
                <a:pos x="46" y="299"/>
              </a:cxn>
              <a:cxn ang="0">
                <a:pos x="46" y="98"/>
              </a:cxn>
              <a:cxn ang="0">
                <a:pos x="145" y="0"/>
              </a:cxn>
              <a:cxn ang="0">
                <a:pos x="394" y="0"/>
              </a:cxn>
              <a:cxn ang="0">
                <a:pos x="394" y="52"/>
              </a:cxn>
              <a:cxn ang="0">
                <a:pos x="145" y="52"/>
              </a:cxn>
              <a:cxn ang="0">
                <a:pos x="98" y="98"/>
              </a:cxn>
              <a:cxn ang="0">
                <a:pos x="98" y="299"/>
              </a:cxn>
              <a:cxn ang="0">
                <a:pos x="0" y="397"/>
              </a:cxn>
            </a:cxnLst>
            <a:rect l="0" t="0" r="r" b="b"/>
            <a:pathLst>
              <a:path w="394" h="397">
                <a:moveTo>
                  <a:pt x="0" y="397"/>
                </a:moveTo>
                <a:cubicBezTo>
                  <a:pt x="0" y="345"/>
                  <a:pt x="0" y="345"/>
                  <a:pt x="0" y="345"/>
                </a:cubicBezTo>
                <a:cubicBezTo>
                  <a:pt x="26" y="345"/>
                  <a:pt x="46" y="324"/>
                  <a:pt x="46" y="299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44"/>
                  <a:pt x="90" y="0"/>
                  <a:pt x="145" y="0"/>
                </a:cubicBezTo>
                <a:cubicBezTo>
                  <a:pt x="394" y="0"/>
                  <a:pt x="394" y="0"/>
                  <a:pt x="394" y="0"/>
                </a:cubicBezTo>
                <a:cubicBezTo>
                  <a:pt x="394" y="52"/>
                  <a:pt x="394" y="52"/>
                  <a:pt x="394" y="5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19" y="52"/>
                  <a:pt x="98" y="73"/>
                  <a:pt x="98" y="98"/>
                </a:cubicBezTo>
                <a:cubicBezTo>
                  <a:pt x="98" y="299"/>
                  <a:pt x="98" y="299"/>
                  <a:pt x="98" y="299"/>
                </a:cubicBezTo>
                <a:cubicBezTo>
                  <a:pt x="98" y="353"/>
                  <a:pt x="54" y="397"/>
                  <a:pt x="0" y="397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171" name="Freeform 14"/>
          <p:cNvSpPr/>
          <p:nvPr/>
        </p:nvSpPr>
        <p:spPr bwMode="auto">
          <a:xfrm>
            <a:off x="7928934" y="2955575"/>
            <a:ext cx="1218886" cy="877031"/>
          </a:xfrm>
          <a:custGeom>
            <a:avLst/>
            <a:gdLst/>
            <a:ahLst/>
            <a:cxnLst>
              <a:cxn ang="0">
                <a:pos x="0" y="230"/>
              </a:cxn>
              <a:cxn ang="0">
                <a:pos x="0" y="178"/>
              </a:cxn>
              <a:cxn ang="0">
                <a:pos x="46" y="132"/>
              </a:cxn>
              <a:cxn ang="0">
                <a:pos x="46" y="98"/>
              </a:cxn>
              <a:cxn ang="0">
                <a:pos x="144" y="0"/>
              </a:cxn>
              <a:cxn ang="0">
                <a:pos x="320" y="0"/>
              </a:cxn>
              <a:cxn ang="0">
                <a:pos x="320" y="52"/>
              </a:cxn>
              <a:cxn ang="0">
                <a:pos x="144" y="52"/>
              </a:cxn>
              <a:cxn ang="0">
                <a:pos x="98" y="98"/>
              </a:cxn>
              <a:cxn ang="0">
                <a:pos x="98" y="132"/>
              </a:cxn>
              <a:cxn ang="0">
                <a:pos x="0" y="230"/>
              </a:cxn>
            </a:cxnLst>
            <a:rect l="0" t="0" r="r" b="b"/>
            <a:pathLst>
              <a:path w="320" h="230">
                <a:moveTo>
                  <a:pt x="0" y="230"/>
                </a:moveTo>
                <a:cubicBezTo>
                  <a:pt x="0" y="178"/>
                  <a:pt x="0" y="178"/>
                  <a:pt x="0" y="178"/>
                </a:cubicBezTo>
                <a:cubicBezTo>
                  <a:pt x="25" y="178"/>
                  <a:pt x="46" y="157"/>
                  <a:pt x="46" y="132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44"/>
                  <a:pt x="90" y="0"/>
                  <a:pt x="144" y="0"/>
                </a:cubicBezTo>
                <a:cubicBezTo>
                  <a:pt x="320" y="0"/>
                  <a:pt x="320" y="0"/>
                  <a:pt x="320" y="0"/>
                </a:cubicBezTo>
                <a:cubicBezTo>
                  <a:pt x="320" y="52"/>
                  <a:pt x="320" y="52"/>
                  <a:pt x="320" y="52"/>
                </a:cubicBezTo>
                <a:cubicBezTo>
                  <a:pt x="144" y="52"/>
                  <a:pt x="144" y="52"/>
                  <a:pt x="144" y="52"/>
                </a:cubicBezTo>
                <a:cubicBezTo>
                  <a:pt x="119" y="52"/>
                  <a:pt x="98" y="73"/>
                  <a:pt x="98" y="98"/>
                </a:cubicBezTo>
                <a:cubicBezTo>
                  <a:pt x="98" y="132"/>
                  <a:pt x="98" y="132"/>
                  <a:pt x="98" y="132"/>
                </a:cubicBezTo>
                <a:cubicBezTo>
                  <a:pt x="98" y="186"/>
                  <a:pt x="54" y="230"/>
                  <a:pt x="0" y="230"/>
                </a:cubicBezTo>
              </a:path>
            </a:pathLst>
          </a:custGeom>
          <a:solidFill>
            <a:schemeClr val="accent1">
              <a:lumMod val="7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2" name="Freeform 18"/>
          <p:cNvSpPr/>
          <p:nvPr/>
        </p:nvSpPr>
        <p:spPr bwMode="auto">
          <a:xfrm>
            <a:off x="6707692" y="2829445"/>
            <a:ext cx="1221242" cy="1001985"/>
          </a:xfrm>
          <a:custGeom>
            <a:avLst/>
            <a:gdLst/>
            <a:ahLst/>
            <a:cxnLst>
              <a:cxn ang="0">
                <a:pos x="321" y="263"/>
              </a:cxn>
              <a:cxn ang="0">
                <a:pos x="145" y="263"/>
              </a:cxn>
              <a:cxn ang="0">
                <a:pos x="47" y="165"/>
              </a:cxn>
              <a:cxn ang="0">
                <a:pos x="47" y="98"/>
              </a:cxn>
              <a:cxn ang="0">
                <a:pos x="0" y="52"/>
              </a:cxn>
              <a:cxn ang="0">
                <a:pos x="0" y="0"/>
              </a:cxn>
              <a:cxn ang="0">
                <a:pos x="99" y="98"/>
              </a:cxn>
              <a:cxn ang="0">
                <a:pos x="99" y="165"/>
              </a:cxn>
              <a:cxn ang="0">
                <a:pos x="145" y="211"/>
              </a:cxn>
              <a:cxn ang="0">
                <a:pos x="321" y="211"/>
              </a:cxn>
              <a:cxn ang="0">
                <a:pos x="321" y="263"/>
              </a:cxn>
            </a:cxnLst>
            <a:rect l="0" t="0" r="r" b="b"/>
            <a:pathLst>
              <a:path w="321" h="263">
                <a:moveTo>
                  <a:pt x="321" y="263"/>
                </a:moveTo>
                <a:cubicBezTo>
                  <a:pt x="145" y="263"/>
                  <a:pt x="145" y="263"/>
                  <a:pt x="145" y="263"/>
                </a:cubicBezTo>
                <a:cubicBezTo>
                  <a:pt x="91" y="263"/>
                  <a:pt x="47" y="219"/>
                  <a:pt x="47" y="165"/>
                </a:cubicBezTo>
                <a:cubicBezTo>
                  <a:pt x="47" y="98"/>
                  <a:pt x="47" y="98"/>
                  <a:pt x="47" y="98"/>
                </a:cubicBezTo>
                <a:cubicBezTo>
                  <a:pt x="47" y="73"/>
                  <a:pt x="26" y="52"/>
                  <a:pt x="0" y="52"/>
                </a:cubicBezTo>
                <a:cubicBezTo>
                  <a:pt x="0" y="0"/>
                  <a:pt x="0" y="0"/>
                  <a:pt x="0" y="0"/>
                </a:cubicBezTo>
                <a:cubicBezTo>
                  <a:pt x="55" y="0"/>
                  <a:pt x="99" y="44"/>
                  <a:pt x="99" y="98"/>
                </a:cubicBezTo>
                <a:cubicBezTo>
                  <a:pt x="99" y="165"/>
                  <a:pt x="99" y="165"/>
                  <a:pt x="99" y="165"/>
                </a:cubicBezTo>
                <a:cubicBezTo>
                  <a:pt x="99" y="190"/>
                  <a:pt x="119" y="211"/>
                  <a:pt x="145" y="211"/>
                </a:cubicBezTo>
                <a:cubicBezTo>
                  <a:pt x="321" y="211"/>
                  <a:pt x="321" y="211"/>
                  <a:pt x="321" y="211"/>
                </a:cubicBezTo>
                <a:cubicBezTo>
                  <a:pt x="321" y="263"/>
                  <a:pt x="321" y="263"/>
                  <a:pt x="321" y="263"/>
                </a:cubicBezTo>
              </a:path>
            </a:pathLst>
          </a:custGeom>
          <a:solidFill>
            <a:schemeClr val="accent1">
              <a:lumMod val="7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3" name="Freeform 172"/>
          <p:cNvSpPr/>
          <p:nvPr/>
        </p:nvSpPr>
        <p:spPr bwMode="auto">
          <a:xfrm>
            <a:off x="2775314" y="3327272"/>
            <a:ext cx="1218886" cy="1586673"/>
          </a:xfrm>
          <a:custGeom>
            <a:avLst/>
            <a:gdLst/>
            <a:ahLst/>
            <a:cxnLst>
              <a:cxn ang="0">
                <a:pos x="0" y="417"/>
              </a:cxn>
              <a:cxn ang="0">
                <a:pos x="0" y="365"/>
              </a:cxn>
              <a:cxn ang="0">
                <a:pos x="46" y="319"/>
              </a:cxn>
              <a:cxn ang="0">
                <a:pos x="46" y="98"/>
              </a:cxn>
              <a:cxn ang="0">
                <a:pos x="145" y="0"/>
              </a:cxn>
              <a:cxn ang="0">
                <a:pos x="320" y="0"/>
              </a:cxn>
              <a:cxn ang="0">
                <a:pos x="320" y="52"/>
              </a:cxn>
              <a:cxn ang="0">
                <a:pos x="145" y="52"/>
              </a:cxn>
              <a:cxn ang="0">
                <a:pos x="98" y="98"/>
              </a:cxn>
              <a:cxn ang="0">
                <a:pos x="98" y="319"/>
              </a:cxn>
              <a:cxn ang="0">
                <a:pos x="0" y="417"/>
              </a:cxn>
            </a:cxnLst>
            <a:rect l="0" t="0" r="r" b="b"/>
            <a:pathLst>
              <a:path w="320" h="417">
                <a:moveTo>
                  <a:pt x="0" y="417"/>
                </a:moveTo>
                <a:cubicBezTo>
                  <a:pt x="0" y="365"/>
                  <a:pt x="0" y="365"/>
                  <a:pt x="0" y="365"/>
                </a:cubicBezTo>
                <a:cubicBezTo>
                  <a:pt x="26" y="365"/>
                  <a:pt x="46" y="344"/>
                  <a:pt x="46" y="319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44"/>
                  <a:pt x="90" y="0"/>
                  <a:pt x="145" y="0"/>
                </a:cubicBezTo>
                <a:cubicBezTo>
                  <a:pt x="320" y="0"/>
                  <a:pt x="320" y="0"/>
                  <a:pt x="320" y="0"/>
                </a:cubicBezTo>
                <a:cubicBezTo>
                  <a:pt x="320" y="52"/>
                  <a:pt x="320" y="52"/>
                  <a:pt x="320" y="5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19" y="52"/>
                  <a:pt x="98" y="73"/>
                  <a:pt x="98" y="98"/>
                </a:cubicBezTo>
                <a:cubicBezTo>
                  <a:pt x="98" y="319"/>
                  <a:pt x="98" y="319"/>
                  <a:pt x="98" y="319"/>
                </a:cubicBezTo>
                <a:cubicBezTo>
                  <a:pt x="98" y="373"/>
                  <a:pt x="54" y="417"/>
                  <a:pt x="0" y="417"/>
                </a:cubicBez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74" name="Freeform 30"/>
          <p:cNvSpPr>
            <a:spLocks noEditPoints="1"/>
          </p:cNvSpPr>
          <p:nvPr/>
        </p:nvSpPr>
        <p:spPr bwMode="auto">
          <a:xfrm>
            <a:off x="547864" y="4257551"/>
            <a:ext cx="1089216" cy="1089216"/>
          </a:xfrm>
          <a:custGeom>
            <a:avLst/>
            <a:gdLst/>
            <a:ahLst/>
            <a:cxnLst>
              <a:cxn ang="0">
                <a:pos x="143" y="286"/>
              </a:cxn>
              <a:cxn ang="0">
                <a:pos x="0" y="143"/>
              </a:cxn>
              <a:cxn ang="0">
                <a:pos x="143" y="0"/>
              </a:cxn>
              <a:cxn ang="0">
                <a:pos x="286" y="143"/>
              </a:cxn>
              <a:cxn ang="0">
                <a:pos x="143" y="286"/>
              </a:cxn>
              <a:cxn ang="0">
                <a:pos x="143" y="52"/>
              </a:cxn>
              <a:cxn ang="0">
                <a:pos x="52" y="143"/>
              </a:cxn>
              <a:cxn ang="0">
                <a:pos x="143" y="234"/>
              </a:cxn>
              <a:cxn ang="0">
                <a:pos x="234" y="143"/>
              </a:cxn>
              <a:cxn ang="0">
                <a:pos x="143" y="52"/>
              </a:cxn>
            </a:cxnLst>
            <a:rect l="0" t="0" r="r" b="b"/>
            <a:pathLst>
              <a:path w="286" h="286">
                <a:moveTo>
                  <a:pt x="143" y="286"/>
                </a:moveTo>
                <a:cubicBezTo>
                  <a:pt x="65" y="286"/>
                  <a:pt x="0" y="222"/>
                  <a:pt x="0" y="143"/>
                </a:cubicBezTo>
                <a:cubicBezTo>
                  <a:pt x="0" y="64"/>
                  <a:pt x="65" y="0"/>
                  <a:pt x="143" y="0"/>
                </a:cubicBezTo>
                <a:cubicBezTo>
                  <a:pt x="222" y="0"/>
                  <a:pt x="286" y="64"/>
                  <a:pt x="286" y="143"/>
                </a:cubicBezTo>
                <a:cubicBezTo>
                  <a:pt x="286" y="222"/>
                  <a:pt x="222" y="286"/>
                  <a:pt x="143" y="286"/>
                </a:cubicBezTo>
                <a:moveTo>
                  <a:pt x="143" y="52"/>
                </a:moveTo>
                <a:cubicBezTo>
                  <a:pt x="93" y="52"/>
                  <a:pt x="52" y="93"/>
                  <a:pt x="52" y="143"/>
                </a:cubicBezTo>
                <a:cubicBezTo>
                  <a:pt x="52" y="193"/>
                  <a:pt x="93" y="234"/>
                  <a:pt x="143" y="234"/>
                </a:cubicBezTo>
                <a:cubicBezTo>
                  <a:pt x="193" y="234"/>
                  <a:pt x="234" y="193"/>
                  <a:pt x="234" y="143"/>
                </a:cubicBezTo>
                <a:cubicBezTo>
                  <a:pt x="234" y="93"/>
                  <a:pt x="193" y="52"/>
                  <a:pt x="143" y="52"/>
                </a:cubicBez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75" name="TextBox 174"/>
          <p:cNvSpPr txBox="1"/>
          <p:nvPr/>
        </p:nvSpPr>
        <p:spPr>
          <a:xfrm>
            <a:off x="640743" y="4648270"/>
            <a:ext cx="9053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400" b="1" dirty="0">
                <a:solidFill>
                  <a:srgbClr val="36648B"/>
                </a:solidFill>
                <a:ea typeface="Roboto" panose="02000000000000000000" pitchFamily="2" charset="0"/>
              </a:rPr>
              <a:t>GO</a:t>
            </a:r>
            <a:endParaRPr lang="en-US" sz="1400" b="1" dirty="0">
              <a:solidFill>
                <a:srgbClr val="36648B"/>
              </a:solidFill>
              <a:ea typeface="Roboto" panose="02000000000000000000" pitchFamily="2" charset="0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3349822" y="2886249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>
              <a:solidFill>
                <a:srgbClr val="23C7E3"/>
              </a:solidFill>
              <a:latin typeface="FontAwesome" pitchFamily="2" charset="0"/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1617090" y="4720708"/>
            <a:ext cx="1158224" cy="1908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8" name="Freeform 18"/>
          <p:cNvSpPr/>
          <p:nvPr/>
        </p:nvSpPr>
        <p:spPr bwMode="auto">
          <a:xfrm>
            <a:off x="3991783" y="3327210"/>
            <a:ext cx="1221242" cy="1009583"/>
          </a:xfrm>
          <a:custGeom>
            <a:avLst/>
            <a:gdLst/>
            <a:ahLst/>
            <a:cxnLst>
              <a:cxn ang="0">
                <a:pos x="321" y="263"/>
              </a:cxn>
              <a:cxn ang="0">
                <a:pos x="145" y="263"/>
              </a:cxn>
              <a:cxn ang="0">
                <a:pos x="47" y="165"/>
              </a:cxn>
              <a:cxn ang="0">
                <a:pos x="47" y="98"/>
              </a:cxn>
              <a:cxn ang="0">
                <a:pos x="0" y="52"/>
              </a:cxn>
              <a:cxn ang="0">
                <a:pos x="0" y="0"/>
              </a:cxn>
              <a:cxn ang="0">
                <a:pos x="99" y="98"/>
              </a:cxn>
              <a:cxn ang="0">
                <a:pos x="99" y="165"/>
              </a:cxn>
              <a:cxn ang="0">
                <a:pos x="145" y="211"/>
              </a:cxn>
              <a:cxn ang="0">
                <a:pos x="321" y="211"/>
              </a:cxn>
              <a:cxn ang="0">
                <a:pos x="321" y="263"/>
              </a:cxn>
            </a:cxnLst>
            <a:rect l="0" t="0" r="r" b="b"/>
            <a:pathLst>
              <a:path w="321" h="263">
                <a:moveTo>
                  <a:pt x="321" y="263"/>
                </a:moveTo>
                <a:cubicBezTo>
                  <a:pt x="145" y="263"/>
                  <a:pt x="145" y="263"/>
                  <a:pt x="145" y="263"/>
                </a:cubicBezTo>
                <a:cubicBezTo>
                  <a:pt x="91" y="263"/>
                  <a:pt x="47" y="219"/>
                  <a:pt x="47" y="165"/>
                </a:cubicBezTo>
                <a:cubicBezTo>
                  <a:pt x="47" y="98"/>
                  <a:pt x="47" y="98"/>
                  <a:pt x="47" y="98"/>
                </a:cubicBezTo>
                <a:cubicBezTo>
                  <a:pt x="47" y="73"/>
                  <a:pt x="26" y="52"/>
                  <a:pt x="0" y="52"/>
                </a:cubicBezTo>
                <a:cubicBezTo>
                  <a:pt x="0" y="0"/>
                  <a:pt x="0" y="0"/>
                  <a:pt x="0" y="0"/>
                </a:cubicBezTo>
                <a:cubicBezTo>
                  <a:pt x="55" y="0"/>
                  <a:pt x="99" y="44"/>
                  <a:pt x="99" y="98"/>
                </a:cubicBezTo>
                <a:cubicBezTo>
                  <a:pt x="99" y="165"/>
                  <a:pt x="99" y="165"/>
                  <a:pt x="99" y="165"/>
                </a:cubicBezTo>
                <a:cubicBezTo>
                  <a:pt x="99" y="190"/>
                  <a:pt x="119" y="211"/>
                  <a:pt x="145" y="211"/>
                </a:cubicBezTo>
                <a:cubicBezTo>
                  <a:pt x="321" y="211"/>
                  <a:pt x="321" y="211"/>
                  <a:pt x="321" y="211"/>
                </a:cubicBezTo>
                <a:cubicBezTo>
                  <a:pt x="321" y="263"/>
                  <a:pt x="321" y="263"/>
                  <a:pt x="321" y="263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179" name="Freeform 178"/>
          <p:cNvSpPr/>
          <p:nvPr/>
        </p:nvSpPr>
        <p:spPr bwMode="auto">
          <a:xfrm>
            <a:off x="9139763" y="1562764"/>
            <a:ext cx="1218886" cy="1586673"/>
          </a:xfrm>
          <a:custGeom>
            <a:avLst/>
            <a:gdLst/>
            <a:ahLst/>
            <a:cxnLst>
              <a:cxn ang="0">
                <a:pos x="0" y="417"/>
              </a:cxn>
              <a:cxn ang="0">
                <a:pos x="0" y="365"/>
              </a:cxn>
              <a:cxn ang="0">
                <a:pos x="46" y="319"/>
              </a:cxn>
              <a:cxn ang="0">
                <a:pos x="46" y="98"/>
              </a:cxn>
              <a:cxn ang="0">
                <a:pos x="145" y="0"/>
              </a:cxn>
              <a:cxn ang="0">
                <a:pos x="320" y="0"/>
              </a:cxn>
              <a:cxn ang="0">
                <a:pos x="320" y="52"/>
              </a:cxn>
              <a:cxn ang="0">
                <a:pos x="145" y="52"/>
              </a:cxn>
              <a:cxn ang="0">
                <a:pos x="98" y="98"/>
              </a:cxn>
              <a:cxn ang="0">
                <a:pos x="98" y="319"/>
              </a:cxn>
              <a:cxn ang="0">
                <a:pos x="0" y="417"/>
              </a:cxn>
            </a:cxnLst>
            <a:rect l="0" t="0" r="r" b="b"/>
            <a:pathLst>
              <a:path w="320" h="417">
                <a:moveTo>
                  <a:pt x="0" y="417"/>
                </a:moveTo>
                <a:cubicBezTo>
                  <a:pt x="0" y="365"/>
                  <a:pt x="0" y="365"/>
                  <a:pt x="0" y="365"/>
                </a:cubicBezTo>
                <a:cubicBezTo>
                  <a:pt x="26" y="365"/>
                  <a:pt x="46" y="344"/>
                  <a:pt x="46" y="319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44"/>
                  <a:pt x="90" y="0"/>
                  <a:pt x="145" y="0"/>
                </a:cubicBezTo>
                <a:cubicBezTo>
                  <a:pt x="320" y="0"/>
                  <a:pt x="320" y="0"/>
                  <a:pt x="320" y="0"/>
                </a:cubicBezTo>
                <a:cubicBezTo>
                  <a:pt x="320" y="52"/>
                  <a:pt x="320" y="52"/>
                  <a:pt x="320" y="5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19" y="52"/>
                  <a:pt x="98" y="73"/>
                  <a:pt x="98" y="98"/>
                </a:cubicBezTo>
                <a:cubicBezTo>
                  <a:pt x="98" y="319"/>
                  <a:pt x="98" y="319"/>
                  <a:pt x="98" y="319"/>
                </a:cubicBezTo>
                <a:cubicBezTo>
                  <a:pt x="98" y="373"/>
                  <a:pt x="54" y="417"/>
                  <a:pt x="0" y="417"/>
                </a:cubicBezTo>
              </a:path>
            </a:pathLst>
          </a:custGeom>
          <a:solidFill>
            <a:schemeClr val="accent1">
              <a:lumMod val="50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0" name="Right Arrow 179"/>
          <p:cNvSpPr/>
          <p:nvPr/>
        </p:nvSpPr>
        <p:spPr>
          <a:xfrm>
            <a:off x="9668138" y="1456854"/>
            <a:ext cx="1313665" cy="414000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81" name="Group 180"/>
          <p:cNvGrpSpPr/>
          <p:nvPr/>
        </p:nvGrpSpPr>
        <p:grpSpPr>
          <a:xfrm>
            <a:off x="-19118" y="3324835"/>
            <a:ext cx="2937501" cy="1502474"/>
            <a:chOff x="1486837" y="3505712"/>
            <a:chExt cx="1782054" cy="1680536"/>
          </a:xfrm>
        </p:grpSpPr>
        <p:sp>
          <p:nvSpPr>
            <p:cNvPr id="186" name="Oval 35"/>
            <p:cNvSpPr>
              <a:spLocks noChangeArrowheads="1"/>
            </p:cNvSpPr>
            <p:nvPr/>
          </p:nvSpPr>
          <p:spPr bwMode="auto">
            <a:xfrm>
              <a:off x="2560024" y="4292983"/>
              <a:ext cx="446088" cy="446089"/>
            </a:xfrm>
            <a:prstGeom prst="ellipse">
              <a:avLst/>
            </a:pr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83" name="Content Placeholder 2"/>
            <p:cNvSpPr txBox="1"/>
            <p:nvPr/>
          </p:nvSpPr>
          <p:spPr>
            <a:xfrm>
              <a:off x="1486837" y="3505712"/>
              <a:ext cx="1782054" cy="1680536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indent="0" algn="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1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0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8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6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50000"/>
                </a:lnSpc>
              </a:pPr>
              <a:r>
                <a:rPr lang="id-ID" sz="1800" dirty="0" err="1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Develop</a:t>
              </a:r>
              <a:r>
                <a:rPr lang="id-ID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id-ID" sz="1800" dirty="0" err="1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a</a:t>
              </a:r>
              <a:endParaRPr lang="id-ID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endParaRPr>
            </a:p>
            <a:p>
              <a:pPr>
                <a:lnSpc>
                  <a:spcPct val="50000"/>
                </a:lnSpc>
              </a:pPr>
              <a:r>
                <a:rPr lang="en-US" altLang="zh-CN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D</a:t>
              </a:r>
              <a:r>
                <a:rPr lang="id-ID" sz="1800" dirty="0" err="1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evelopment</a:t>
              </a:r>
              <a:r>
                <a:rPr lang="id-ID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P</a:t>
              </a:r>
              <a:r>
                <a:rPr lang="id-ID" sz="1800" dirty="0" err="1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lan</a:t>
              </a:r>
              <a:endParaRPr lang="id-ID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endParaRPr>
            </a:p>
            <a:p>
              <a:pPr>
                <a:lnSpc>
                  <a:spcPct val="50000"/>
                </a:lnSpc>
              </a:pP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All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id-ID" altLang="zh-CN" sz="1200" dirty="0" err="1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of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the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group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members</a:t>
              </a:r>
              <a:endParaRPr lang="id-ID" sz="12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endParaRPr>
            </a:p>
            <a:p>
              <a:pPr>
                <a:lnSpc>
                  <a:spcPct val="50000"/>
                </a:lnSpc>
              </a:pP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3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~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4</a:t>
              </a:r>
              <a:r>
                <a: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Days</a:t>
              </a:r>
              <a:r>
                <a:rPr lang="id-ID" sz="1200" dirty="0">
                  <a:solidFill>
                    <a:srgbClr val="D60093"/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 </a:t>
              </a:r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10781197" y="1509965"/>
            <a:ext cx="15490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Roboto" panose="02000000000000000000" pitchFamily="2" charset="0"/>
              </a:rPr>
              <a:t>Application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ea typeface="Roboto" panose="02000000000000000000" pitchFamily="2" charset="0"/>
            </a:endParaRPr>
          </a:p>
        </p:txBody>
      </p:sp>
      <p:grpSp>
        <p:nvGrpSpPr>
          <p:cNvPr id="225" name="Group 224"/>
          <p:cNvGrpSpPr/>
          <p:nvPr/>
        </p:nvGrpSpPr>
        <p:grpSpPr>
          <a:xfrm>
            <a:off x="3384757" y="2419510"/>
            <a:ext cx="1870919" cy="923330"/>
            <a:chOff x="2527692" y="3916213"/>
            <a:chExt cx="1262644" cy="1014334"/>
          </a:xfrm>
        </p:grpSpPr>
        <p:sp>
          <p:nvSpPr>
            <p:cNvPr id="226" name="Oval 35"/>
            <p:cNvSpPr>
              <a:spLocks noChangeArrowheads="1"/>
            </p:cNvSpPr>
            <p:nvPr/>
          </p:nvSpPr>
          <p:spPr bwMode="auto">
            <a:xfrm>
              <a:off x="2560024" y="4292983"/>
              <a:ext cx="446088" cy="446089"/>
            </a:xfrm>
            <a:prstGeom prst="ellipse">
              <a:avLst/>
            </a:pr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27" name="Content Placeholder 2"/>
            <p:cNvSpPr txBox="1"/>
            <p:nvPr/>
          </p:nvSpPr>
          <p:spPr>
            <a:xfrm>
              <a:off x="2527692" y="3916213"/>
              <a:ext cx="1262644" cy="1014334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indent="0" algn="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1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0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8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6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50000"/>
                </a:lnSpc>
              </a:pPr>
              <a:r>
                <a:rPr lang="en-US" altLang="zh-CN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Process</a:t>
              </a:r>
              <a:r>
                <a:rPr lang="zh-CN" altLang="en-US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Data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&amp;</a:t>
              </a:r>
              <a:r>
                <a:rPr lang="zh-CN" altLang="en-US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Train</a:t>
              </a:r>
              <a:r>
                <a:rPr lang="zh-CN" altLang="en-US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8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Model</a:t>
              </a:r>
            </a:p>
            <a:p>
              <a:pPr>
                <a:lnSpc>
                  <a:spcPct val="50000"/>
                </a:lnSpc>
              </a:pPr>
              <a:r>
                <a:rPr lang="en-US" altLang="zh-CN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Hou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Qinhan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endParaRPr>
            </a:p>
            <a:p>
              <a:pPr>
                <a:lnSpc>
                  <a:spcPct val="50000"/>
                </a:lnSpc>
              </a:pP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5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~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7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venir Book" panose="02000503020000020003" pitchFamily="2" charset="0"/>
                  <a:ea typeface="Roboto" panose="02000000000000000000" pitchFamily="2" charset="0"/>
                </a:rPr>
                <a:t>Days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31" name="Content Placeholder 2"/>
          <p:cNvSpPr txBox="1"/>
          <p:nvPr/>
        </p:nvSpPr>
        <p:spPr>
          <a:xfrm>
            <a:off x="4257360" y="3965359"/>
            <a:ext cx="4344268" cy="8183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50000"/>
              </a:lnSpc>
            </a:pPr>
            <a:r>
              <a:rPr lang="e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Build a </a:t>
            </a:r>
          </a:p>
          <a:p>
            <a:pPr>
              <a:lnSpc>
                <a:spcPct val="50000"/>
              </a:lnSpc>
            </a:pP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W</a:t>
            </a:r>
            <a:r>
              <a:rPr lang="en" sz="1800" dirty="0" err="1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eb</a:t>
            </a:r>
            <a:r>
              <a:rPr lang="e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P</a:t>
            </a:r>
            <a:r>
              <a:rPr lang="e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age 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B</a:t>
            </a:r>
            <a:r>
              <a:rPr lang="en" sz="1800" dirty="0" err="1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ackground</a:t>
            </a:r>
            <a:endParaRPr lang="en" sz="1800" dirty="0">
              <a:solidFill>
                <a:schemeClr val="bg2">
                  <a:lumMod val="50000"/>
                </a:schemeClr>
              </a:solidFill>
              <a:latin typeface="Avenir Medium" panose="02000503020000020003" pitchFamily="2" charset="0"/>
              <a:ea typeface="Roboto" panose="02000000000000000000" pitchFamily="2" charset="0"/>
            </a:endParaRPr>
          </a:p>
          <a:p>
            <a:pPr>
              <a:lnSpc>
                <a:spcPct val="50000"/>
              </a:lnSpc>
            </a:pP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Wang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200" dirty="0" err="1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Zhihang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Avenir Book" panose="02000503020000020003" pitchFamily="2" charset="0"/>
              <a:ea typeface="Roboto" panose="02000000000000000000" pitchFamily="2" charset="0"/>
            </a:endParaRPr>
          </a:p>
          <a:p>
            <a:pPr>
              <a:lnSpc>
                <a:spcPct val="50000"/>
              </a:lnSpc>
            </a:pP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5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~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6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Days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Avenir Book" panose="02000503020000020003" pitchFamily="2" charset="0"/>
              <a:ea typeface="Roboto" panose="02000000000000000000" pitchFamily="2" charset="0"/>
            </a:endParaRPr>
          </a:p>
        </p:txBody>
      </p:sp>
      <p:sp>
        <p:nvSpPr>
          <p:cNvPr id="235" name="Content Placeholder 2"/>
          <p:cNvSpPr txBox="1"/>
          <p:nvPr/>
        </p:nvSpPr>
        <p:spPr>
          <a:xfrm>
            <a:off x="6196303" y="1670998"/>
            <a:ext cx="2973218" cy="9795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50000"/>
              </a:lnSpc>
            </a:pP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Build</a:t>
            </a:r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a</a:t>
            </a:r>
          </a:p>
          <a:p>
            <a:pPr>
              <a:lnSpc>
                <a:spcPct val="50000"/>
              </a:lnSpc>
            </a:pP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Web</a:t>
            </a:r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Page</a:t>
            </a:r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Front-end</a:t>
            </a:r>
            <a:endParaRPr lang="id-ID" sz="1800" dirty="0">
              <a:solidFill>
                <a:srgbClr val="D60093"/>
              </a:solidFill>
              <a:latin typeface="Avenir Medium" panose="02000503020000020003" pitchFamily="2" charset="0"/>
              <a:ea typeface="Roboto" panose="02000000000000000000" pitchFamily="2" charset="0"/>
            </a:endParaRPr>
          </a:p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Sui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200" dirty="0" err="1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Mingben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,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Wang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200" dirty="0" err="1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Yibo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Avenir Book" panose="02000503020000020003" pitchFamily="2" charset="0"/>
              <a:ea typeface="Roboto" panose="02000000000000000000" pitchFamily="2" charset="0"/>
            </a:endParaRPr>
          </a:p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5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~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6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Avenir Book" panose="02000503020000020003" pitchFamily="2" charset="0"/>
                <a:ea typeface="Roboto" panose="02000000000000000000" pitchFamily="2" charset="0"/>
              </a:rPr>
              <a:t>Days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Avenir Book" panose="02000503020000020003" pitchFamily="2" charset="0"/>
              <a:ea typeface="Roboto" panose="02000000000000000000" pitchFamily="2" charset="0"/>
            </a:endParaRPr>
          </a:p>
        </p:txBody>
      </p:sp>
      <p:sp>
        <p:nvSpPr>
          <p:cNvPr id="237" name="Rectangle 236"/>
          <p:cNvSpPr/>
          <p:nvPr/>
        </p:nvSpPr>
        <p:spPr>
          <a:xfrm>
            <a:off x="-87304" y="6567594"/>
            <a:ext cx="12598619" cy="536280"/>
          </a:xfrm>
          <a:prstGeom prst="rect">
            <a:avLst/>
          </a:pr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5" name="Content Placeholder 7"/>
          <p:cNvSpPr txBox="1"/>
          <p:nvPr/>
        </p:nvSpPr>
        <p:spPr>
          <a:xfrm>
            <a:off x="3359187" y="-98034"/>
            <a:ext cx="5705636" cy="178061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id-ID" sz="3600" dirty="0" err="1">
                <a:solidFill>
                  <a:schemeClr val="bg2">
                    <a:lumMod val="50000"/>
                  </a:schemeClr>
                </a:solidFill>
              </a:rPr>
              <a:t>Task</a:t>
            </a:r>
            <a:r>
              <a:rPr lang="id-ID" sz="36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id-ID" sz="3600" dirty="0" err="1">
                <a:solidFill>
                  <a:schemeClr val="bg2">
                    <a:lumMod val="50000"/>
                  </a:schemeClr>
                </a:solidFill>
              </a:rPr>
              <a:t>Assignment</a:t>
            </a:r>
            <a:endParaRPr lang="id-ID" sz="3600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id-ID" sz="3600" dirty="0" err="1">
                <a:solidFill>
                  <a:schemeClr val="bg2">
                    <a:lumMod val="50000"/>
                  </a:schemeClr>
                </a:solidFill>
              </a:rPr>
              <a:t>Timeline</a:t>
            </a:r>
            <a:endParaRPr lang="en-US" sz="36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210" name="Group 209"/>
          <p:cNvGrpSpPr/>
          <p:nvPr/>
        </p:nvGrpSpPr>
        <p:grpSpPr>
          <a:xfrm>
            <a:off x="5476303" y="905041"/>
            <a:ext cx="1440000" cy="58058"/>
            <a:chOff x="4616262" y="2307771"/>
            <a:chExt cx="2349876" cy="58058"/>
          </a:xfrm>
        </p:grpSpPr>
        <p:sp>
          <p:nvSpPr>
            <p:cNvPr id="211" name="Rectangle 210"/>
            <p:cNvSpPr/>
            <p:nvPr/>
          </p:nvSpPr>
          <p:spPr>
            <a:xfrm>
              <a:off x="4616262" y="2307771"/>
              <a:ext cx="1174938" cy="5805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5791200" y="2307771"/>
              <a:ext cx="1174938" cy="580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C9A3E7-3D30-49ED-8C6F-BDB341811C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22279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CN" sz="8000" b="1" dirty="0">
                <a:latin typeface="Avenir Heavy" panose="02000503020000020003" pitchFamily="2" charset="0"/>
              </a:rPr>
              <a:t>Thanks</a:t>
            </a:r>
            <a:br>
              <a:rPr lang="en-US" altLang="zh-CN" sz="8000" b="1" dirty="0">
                <a:latin typeface="Avenir Heavy" panose="02000503020000020003" pitchFamily="2" charset="0"/>
              </a:rPr>
            </a:br>
            <a:r>
              <a:rPr lang="en-US" altLang="zh-CN" sz="8000" b="1" dirty="0">
                <a:latin typeface="Avenir Heavy" panose="02000503020000020003" pitchFamily="2" charset="0"/>
              </a:rPr>
              <a:t>for</a:t>
            </a:r>
            <a:br>
              <a:rPr lang="en-US" altLang="zh-CN" sz="8000" b="1" dirty="0">
                <a:latin typeface="Avenir Heavy" panose="02000503020000020003" pitchFamily="2" charset="0"/>
              </a:rPr>
            </a:br>
            <a:r>
              <a:rPr lang="en-US" altLang="zh-CN" sz="8000" b="1" dirty="0">
                <a:latin typeface="Avenir Heavy" panose="02000503020000020003" pitchFamily="2" charset="0"/>
              </a:rPr>
              <a:t>Watching</a:t>
            </a:r>
            <a:endParaRPr lang="zh-CN" altLang="en-US" sz="8000" b="1" dirty="0">
              <a:latin typeface="Avenir Heavy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838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roup 145"/>
          <p:cNvGrpSpPr>
            <a:grpSpLocks noChangeAspect="1"/>
          </p:cNvGrpSpPr>
          <p:nvPr/>
        </p:nvGrpSpPr>
        <p:grpSpPr>
          <a:xfrm>
            <a:off x="3679856" y="2497386"/>
            <a:ext cx="1216921" cy="1505139"/>
            <a:chOff x="3637654" y="4163835"/>
            <a:chExt cx="1156638" cy="1318768"/>
          </a:xfrm>
        </p:grpSpPr>
        <p:grpSp>
          <p:nvGrpSpPr>
            <p:cNvPr id="147" name="Group 146"/>
            <p:cNvGrpSpPr/>
            <p:nvPr/>
          </p:nvGrpSpPr>
          <p:grpSpPr>
            <a:xfrm>
              <a:off x="3637654" y="4163835"/>
              <a:ext cx="1156638" cy="1318768"/>
              <a:chOff x="3637654" y="4163835"/>
              <a:chExt cx="1156638" cy="1318768"/>
            </a:xfrm>
          </p:grpSpPr>
          <p:sp>
            <p:nvSpPr>
              <p:cNvPr id="151" name="Freeform 69"/>
              <p:cNvSpPr/>
              <p:nvPr/>
            </p:nvSpPr>
            <p:spPr bwMode="auto">
              <a:xfrm rot="5400000">
                <a:off x="3884444" y="4572755"/>
                <a:ext cx="1318767" cy="500929"/>
              </a:xfrm>
              <a:custGeom>
                <a:avLst/>
                <a:gdLst>
                  <a:gd name="T0" fmla="*/ 465 w 933"/>
                  <a:gd name="T1" fmla="*/ 356 h 356"/>
                  <a:gd name="T2" fmla="*/ 0 w 933"/>
                  <a:gd name="T3" fmla="*/ 178 h 356"/>
                  <a:gd name="T4" fmla="*/ 465 w 933"/>
                  <a:gd name="T5" fmla="*/ 0 h 356"/>
                  <a:gd name="T6" fmla="*/ 933 w 933"/>
                  <a:gd name="T7" fmla="*/ 178 h 356"/>
                  <a:gd name="T8" fmla="*/ 465 w 933"/>
                  <a:gd name="T9" fmla="*/ 356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3" h="356">
                    <a:moveTo>
                      <a:pt x="465" y="356"/>
                    </a:moveTo>
                    <a:lnTo>
                      <a:pt x="0" y="178"/>
                    </a:lnTo>
                    <a:lnTo>
                      <a:pt x="465" y="0"/>
                    </a:lnTo>
                    <a:lnTo>
                      <a:pt x="933" y="178"/>
                    </a:lnTo>
                    <a:lnTo>
                      <a:pt x="465" y="35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  <p:sp>
            <p:nvSpPr>
              <p:cNvPr id="152" name="Freeform 70"/>
              <p:cNvSpPr/>
              <p:nvPr/>
            </p:nvSpPr>
            <p:spPr bwMode="auto">
              <a:xfrm rot="5400000">
                <a:off x="3762110" y="4039380"/>
                <a:ext cx="657263" cy="906174"/>
              </a:xfrm>
              <a:custGeom>
                <a:avLst/>
                <a:gdLst>
                  <a:gd name="T0" fmla="*/ 465 w 465"/>
                  <a:gd name="T1" fmla="*/ 178 h 644"/>
                  <a:gd name="T2" fmla="*/ 0 w 465"/>
                  <a:gd name="T3" fmla="*/ 0 h 644"/>
                  <a:gd name="T4" fmla="*/ 0 w 465"/>
                  <a:gd name="T5" fmla="*/ 364 h 644"/>
                  <a:gd name="T6" fmla="*/ 465 w 465"/>
                  <a:gd name="T7" fmla="*/ 644 h 644"/>
                  <a:gd name="T8" fmla="*/ 465 w 465"/>
                  <a:gd name="T9" fmla="*/ 178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644">
                    <a:moveTo>
                      <a:pt x="465" y="178"/>
                    </a:moveTo>
                    <a:lnTo>
                      <a:pt x="0" y="0"/>
                    </a:lnTo>
                    <a:lnTo>
                      <a:pt x="0" y="364"/>
                    </a:lnTo>
                    <a:lnTo>
                      <a:pt x="465" y="644"/>
                    </a:lnTo>
                    <a:lnTo>
                      <a:pt x="465" y="178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  <p:sp>
            <p:nvSpPr>
              <p:cNvPr id="153" name="Freeform 71"/>
              <p:cNvSpPr/>
              <p:nvPr/>
            </p:nvSpPr>
            <p:spPr bwMode="auto">
              <a:xfrm rot="5400000">
                <a:off x="3759989" y="4698763"/>
                <a:ext cx="661504" cy="906174"/>
              </a:xfrm>
              <a:custGeom>
                <a:avLst/>
                <a:gdLst>
                  <a:gd name="T0" fmla="*/ 0 w 468"/>
                  <a:gd name="T1" fmla="*/ 178 h 644"/>
                  <a:gd name="T2" fmla="*/ 468 w 468"/>
                  <a:gd name="T3" fmla="*/ 0 h 644"/>
                  <a:gd name="T4" fmla="*/ 468 w 468"/>
                  <a:gd name="T5" fmla="*/ 364 h 644"/>
                  <a:gd name="T6" fmla="*/ 0 w 468"/>
                  <a:gd name="T7" fmla="*/ 644 h 644"/>
                  <a:gd name="T8" fmla="*/ 0 w 468"/>
                  <a:gd name="T9" fmla="*/ 178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8" h="644">
                    <a:moveTo>
                      <a:pt x="0" y="178"/>
                    </a:moveTo>
                    <a:lnTo>
                      <a:pt x="468" y="0"/>
                    </a:lnTo>
                    <a:lnTo>
                      <a:pt x="468" y="364"/>
                    </a:lnTo>
                    <a:lnTo>
                      <a:pt x="0" y="644"/>
                    </a:lnTo>
                    <a:lnTo>
                      <a:pt x="0" y="178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</p:grpSp>
        <p:sp>
          <p:nvSpPr>
            <p:cNvPr id="148" name="Freeform 85"/>
            <p:cNvSpPr/>
            <p:nvPr/>
          </p:nvSpPr>
          <p:spPr bwMode="auto">
            <a:xfrm rot="5400000">
              <a:off x="3961262" y="4493249"/>
              <a:ext cx="11308" cy="658524"/>
            </a:xfrm>
            <a:custGeom>
              <a:avLst/>
              <a:gdLst>
                <a:gd name="T0" fmla="*/ 8 w 8"/>
                <a:gd name="T1" fmla="*/ 0 h 468"/>
                <a:gd name="T2" fmla="*/ 0 w 8"/>
                <a:gd name="T3" fmla="*/ 0 h 468"/>
                <a:gd name="T4" fmla="*/ 0 w 8"/>
                <a:gd name="T5" fmla="*/ 467 h 468"/>
                <a:gd name="T6" fmla="*/ 3 w 8"/>
                <a:gd name="T7" fmla="*/ 468 h 468"/>
                <a:gd name="T8" fmla="*/ 8 w 8"/>
                <a:gd name="T9" fmla="*/ 467 h 468"/>
                <a:gd name="T10" fmla="*/ 8 w 8"/>
                <a:gd name="T11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0"/>
                  </a:moveTo>
                  <a:lnTo>
                    <a:pt x="0" y="0"/>
                  </a:lnTo>
                  <a:lnTo>
                    <a:pt x="0" y="467"/>
                  </a:lnTo>
                  <a:lnTo>
                    <a:pt x="3" y="468"/>
                  </a:lnTo>
                  <a:lnTo>
                    <a:pt x="8" y="46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149" name="Freeform 92"/>
            <p:cNvSpPr/>
            <p:nvPr/>
          </p:nvSpPr>
          <p:spPr bwMode="auto">
            <a:xfrm rot="5400000">
              <a:off x="3178783" y="4622707"/>
              <a:ext cx="1318767" cy="401025"/>
            </a:xfrm>
            <a:custGeom>
              <a:avLst/>
              <a:gdLst>
                <a:gd name="T0" fmla="*/ 465 w 933"/>
                <a:gd name="T1" fmla="*/ 285 h 285"/>
                <a:gd name="T2" fmla="*/ 0 w 933"/>
                <a:gd name="T3" fmla="*/ 5 h 285"/>
                <a:gd name="T4" fmla="*/ 0 w 933"/>
                <a:gd name="T5" fmla="*/ 0 h 285"/>
                <a:gd name="T6" fmla="*/ 465 w 933"/>
                <a:gd name="T7" fmla="*/ 275 h 285"/>
                <a:gd name="T8" fmla="*/ 933 w 933"/>
                <a:gd name="T9" fmla="*/ 0 h 285"/>
                <a:gd name="T10" fmla="*/ 933 w 933"/>
                <a:gd name="T11" fmla="*/ 5 h 285"/>
                <a:gd name="T12" fmla="*/ 465 w 933"/>
                <a:gd name="T1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28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465" y="275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65" y="285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150" name="Freeform 93"/>
            <p:cNvSpPr/>
            <p:nvPr/>
          </p:nvSpPr>
          <p:spPr bwMode="auto">
            <a:xfrm rot="5400000">
              <a:off x="3755694" y="4694469"/>
              <a:ext cx="1318767" cy="257500"/>
            </a:xfrm>
            <a:custGeom>
              <a:avLst/>
              <a:gdLst>
                <a:gd name="T0" fmla="*/ 0 w 933"/>
                <a:gd name="T1" fmla="*/ 0 h 183"/>
                <a:gd name="T2" fmla="*/ 462 w 933"/>
                <a:gd name="T3" fmla="*/ 176 h 183"/>
                <a:gd name="T4" fmla="*/ 470 w 933"/>
                <a:gd name="T5" fmla="*/ 176 h 183"/>
                <a:gd name="T6" fmla="*/ 933 w 933"/>
                <a:gd name="T7" fmla="*/ 0 h 183"/>
                <a:gd name="T8" fmla="*/ 933 w 933"/>
                <a:gd name="T9" fmla="*/ 5 h 183"/>
                <a:gd name="T10" fmla="*/ 470 w 933"/>
                <a:gd name="T11" fmla="*/ 183 h 183"/>
                <a:gd name="T12" fmla="*/ 462 w 933"/>
                <a:gd name="T13" fmla="*/ 183 h 183"/>
                <a:gd name="T14" fmla="*/ 0 w 933"/>
                <a:gd name="T15" fmla="*/ 5 h 183"/>
                <a:gd name="T16" fmla="*/ 0 w 933"/>
                <a:gd name="T1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0"/>
                  </a:moveTo>
                  <a:lnTo>
                    <a:pt x="462" y="176"/>
                  </a:lnTo>
                  <a:lnTo>
                    <a:pt x="470" y="176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70" y="183"/>
                  </a:lnTo>
                  <a:lnTo>
                    <a:pt x="462" y="183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</p:grpSp>
      <p:grpSp>
        <p:nvGrpSpPr>
          <p:cNvPr id="155" name="Group 154"/>
          <p:cNvGrpSpPr>
            <a:grpSpLocks noChangeAspect="1"/>
          </p:cNvGrpSpPr>
          <p:nvPr/>
        </p:nvGrpSpPr>
        <p:grpSpPr>
          <a:xfrm>
            <a:off x="4569774" y="2163374"/>
            <a:ext cx="2067028" cy="2151621"/>
            <a:chOff x="4517092" y="3766651"/>
            <a:chExt cx="1812349" cy="2111722"/>
          </a:xfrm>
        </p:grpSpPr>
        <p:grpSp>
          <p:nvGrpSpPr>
            <p:cNvPr id="156" name="Group 155"/>
            <p:cNvGrpSpPr/>
            <p:nvPr/>
          </p:nvGrpSpPr>
          <p:grpSpPr>
            <a:xfrm>
              <a:off x="4517093" y="3766652"/>
              <a:ext cx="1027185" cy="2111721"/>
              <a:chOff x="4517093" y="3766652"/>
              <a:chExt cx="1027185" cy="2111721"/>
            </a:xfrm>
          </p:grpSpPr>
          <p:sp>
            <p:nvSpPr>
              <p:cNvPr id="161" name="Freeform 72"/>
              <p:cNvSpPr/>
              <p:nvPr/>
            </p:nvSpPr>
            <p:spPr bwMode="auto">
              <a:xfrm rot="5400000">
                <a:off x="4330822" y="4664917"/>
                <a:ext cx="2111721" cy="315191"/>
              </a:xfrm>
              <a:custGeom>
                <a:avLst/>
                <a:gdLst>
                  <a:gd name="T0" fmla="*/ 746 w 1494"/>
                  <a:gd name="T1" fmla="*/ 224 h 224"/>
                  <a:gd name="T2" fmla="*/ 0 w 1494"/>
                  <a:gd name="T3" fmla="*/ 112 h 224"/>
                  <a:gd name="T4" fmla="*/ 746 w 1494"/>
                  <a:gd name="T5" fmla="*/ 0 h 224"/>
                  <a:gd name="T6" fmla="*/ 1494 w 1494"/>
                  <a:gd name="T7" fmla="*/ 112 h 224"/>
                  <a:gd name="T8" fmla="*/ 746 w 1494"/>
                  <a:gd name="T9" fmla="*/ 224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4" h="224">
                    <a:moveTo>
                      <a:pt x="746" y="224"/>
                    </a:moveTo>
                    <a:lnTo>
                      <a:pt x="0" y="112"/>
                    </a:lnTo>
                    <a:lnTo>
                      <a:pt x="746" y="0"/>
                    </a:lnTo>
                    <a:lnTo>
                      <a:pt x="1494" y="112"/>
                    </a:lnTo>
                    <a:lnTo>
                      <a:pt x="746" y="22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  <p:sp>
            <p:nvSpPr>
              <p:cNvPr id="162" name="Freeform 73"/>
              <p:cNvSpPr/>
              <p:nvPr/>
            </p:nvSpPr>
            <p:spPr bwMode="auto">
              <a:xfrm rot="5400000">
                <a:off x="4424664" y="3859082"/>
                <a:ext cx="1054447" cy="869589"/>
              </a:xfrm>
              <a:custGeom>
                <a:avLst/>
                <a:gdLst>
                  <a:gd name="T0" fmla="*/ 746 w 746"/>
                  <a:gd name="T1" fmla="*/ 112 h 618"/>
                  <a:gd name="T2" fmla="*/ 0 w 746"/>
                  <a:gd name="T3" fmla="*/ 0 h 618"/>
                  <a:gd name="T4" fmla="*/ 0 w 746"/>
                  <a:gd name="T5" fmla="*/ 394 h 618"/>
                  <a:gd name="T6" fmla="*/ 746 w 746"/>
                  <a:gd name="T7" fmla="*/ 618 h 618"/>
                  <a:gd name="T8" fmla="*/ 746 w 746"/>
                  <a:gd name="T9" fmla="*/ 112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6" h="618">
                    <a:moveTo>
                      <a:pt x="746" y="112"/>
                    </a:moveTo>
                    <a:lnTo>
                      <a:pt x="0" y="0"/>
                    </a:lnTo>
                    <a:lnTo>
                      <a:pt x="0" y="394"/>
                    </a:lnTo>
                    <a:lnTo>
                      <a:pt x="746" y="618"/>
                    </a:lnTo>
                    <a:lnTo>
                      <a:pt x="746" y="112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  <p:sp>
            <p:nvSpPr>
              <p:cNvPr id="163" name="Freeform 74"/>
              <p:cNvSpPr/>
              <p:nvPr/>
            </p:nvSpPr>
            <p:spPr bwMode="auto">
              <a:xfrm rot="5400000">
                <a:off x="4423250" y="4914941"/>
                <a:ext cx="1057275" cy="869589"/>
              </a:xfrm>
              <a:custGeom>
                <a:avLst/>
                <a:gdLst>
                  <a:gd name="T0" fmla="*/ 0 w 748"/>
                  <a:gd name="T1" fmla="*/ 112 h 618"/>
                  <a:gd name="T2" fmla="*/ 748 w 748"/>
                  <a:gd name="T3" fmla="*/ 0 h 618"/>
                  <a:gd name="T4" fmla="*/ 748 w 748"/>
                  <a:gd name="T5" fmla="*/ 394 h 618"/>
                  <a:gd name="T6" fmla="*/ 0 w 748"/>
                  <a:gd name="T7" fmla="*/ 618 h 618"/>
                  <a:gd name="T8" fmla="*/ 0 w 748"/>
                  <a:gd name="T9" fmla="*/ 112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8" h="618">
                    <a:moveTo>
                      <a:pt x="0" y="112"/>
                    </a:moveTo>
                    <a:lnTo>
                      <a:pt x="748" y="0"/>
                    </a:lnTo>
                    <a:lnTo>
                      <a:pt x="748" y="394"/>
                    </a:lnTo>
                    <a:lnTo>
                      <a:pt x="0" y="618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</p:grpSp>
        <p:sp>
          <p:nvSpPr>
            <p:cNvPr id="157" name="Freeform 86"/>
            <p:cNvSpPr/>
            <p:nvPr/>
          </p:nvSpPr>
          <p:spPr bwMode="auto">
            <a:xfrm rot="5400000">
              <a:off x="4867435" y="4466516"/>
              <a:ext cx="11308" cy="711993"/>
            </a:xfrm>
            <a:custGeom>
              <a:avLst/>
              <a:gdLst>
                <a:gd name="T0" fmla="*/ 8 w 8"/>
                <a:gd name="T1" fmla="*/ 0 h 506"/>
                <a:gd name="T2" fmla="*/ 0 w 8"/>
                <a:gd name="T3" fmla="*/ 0 h 506"/>
                <a:gd name="T4" fmla="*/ 0 w 8"/>
                <a:gd name="T5" fmla="*/ 504 h 506"/>
                <a:gd name="T6" fmla="*/ 3 w 8"/>
                <a:gd name="T7" fmla="*/ 506 h 506"/>
                <a:gd name="T8" fmla="*/ 8 w 8"/>
                <a:gd name="T9" fmla="*/ 504 h 506"/>
                <a:gd name="T10" fmla="*/ 8 w 8"/>
                <a:gd name="T11" fmla="*/ 0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0"/>
                  </a:moveTo>
                  <a:lnTo>
                    <a:pt x="0" y="0"/>
                  </a:lnTo>
                  <a:lnTo>
                    <a:pt x="0" y="504"/>
                  </a:lnTo>
                  <a:lnTo>
                    <a:pt x="3" y="506"/>
                  </a:lnTo>
                  <a:lnTo>
                    <a:pt x="8" y="50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158" name="Freeform 87"/>
            <p:cNvSpPr/>
            <p:nvPr/>
          </p:nvSpPr>
          <p:spPr bwMode="auto">
            <a:xfrm rot="5400000">
              <a:off x="5872811" y="4371535"/>
              <a:ext cx="11308" cy="901953"/>
            </a:xfrm>
            <a:custGeom>
              <a:avLst/>
              <a:gdLst>
                <a:gd name="T0" fmla="*/ 8 w 8"/>
                <a:gd name="T1" fmla="*/ 640 h 641"/>
                <a:gd name="T2" fmla="*/ 3 w 8"/>
                <a:gd name="T3" fmla="*/ 641 h 641"/>
                <a:gd name="T4" fmla="*/ 0 w 8"/>
                <a:gd name="T5" fmla="*/ 640 h 641"/>
                <a:gd name="T6" fmla="*/ 0 w 8"/>
                <a:gd name="T7" fmla="*/ 0 h 641"/>
                <a:gd name="T8" fmla="*/ 3 w 8"/>
                <a:gd name="T9" fmla="*/ 0 h 641"/>
                <a:gd name="T10" fmla="*/ 8 w 8"/>
                <a:gd name="T11" fmla="*/ 0 h 641"/>
                <a:gd name="T12" fmla="*/ 8 w 8"/>
                <a:gd name="T13" fmla="*/ 640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41">
                  <a:moveTo>
                    <a:pt x="8" y="640"/>
                  </a:moveTo>
                  <a:lnTo>
                    <a:pt x="3" y="641"/>
                  </a:lnTo>
                  <a:lnTo>
                    <a:pt x="0" y="640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8" y="64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159" name="Freeform 94"/>
            <p:cNvSpPr/>
            <p:nvPr/>
          </p:nvSpPr>
          <p:spPr bwMode="auto">
            <a:xfrm rot="5400000">
              <a:off x="3625159" y="4658585"/>
              <a:ext cx="2111721" cy="327855"/>
            </a:xfrm>
            <a:custGeom>
              <a:avLst/>
              <a:gdLst>
                <a:gd name="T0" fmla="*/ 746 w 1494"/>
                <a:gd name="T1" fmla="*/ 233 h 233"/>
                <a:gd name="T2" fmla="*/ 0 w 1494"/>
                <a:gd name="T3" fmla="*/ 9 h 233"/>
                <a:gd name="T4" fmla="*/ 0 w 1494"/>
                <a:gd name="T5" fmla="*/ 0 h 233"/>
                <a:gd name="T6" fmla="*/ 746 w 1494"/>
                <a:gd name="T7" fmla="*/ 222 h 233"/>
                <a:gd name="T8" fmla="*/ 1494 w 1494"/>
                <a:gd name="T9" fmla="*/ 0 h 233"/>
                <a:gd name="T10" fmla="*/ 1494 w 1494"/>
                <a:gd name="T11" fmla="*/ 9 h 233"/>
                <a:gd name="T12" fmla="*/ 746 w 1494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3">
                  <a:moveTo>
                    <a:pt x="746" y="233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6" y="22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46" y="23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160" name="Freeform 95"/>
            <p:cNvSpPr/>
            <p:nvPr/>
          </p:nvSpPr>
          <p:spPr bwMode="auto">
            <a:xfrm rot="5400000">
              <a:off x="4244988" y="4736679"/>
              <a:ext cx="2111721" cy="171666"/>
            </a:xfrm>
            <a:custGeom>
              <a:avLst/>
              <a:gdLst>
                <a:gd name="T0" fmla="*/ 743 w 1494"/>
                <a:gd name="T1" fmla="*/ 122 h 122"/>
                <a:gd name="T2" fmla="*/ 0 w 1494"/>
                <a:gd name="T3" fmla="*/ 9 h 122"/>
                <a:gd name="T4" fmla="*/ 0 w 1494"/>
                <a:gd name="T5" fmla="*/ 0 h 122"/>
                <a:gd name="T6" fmla="*/ 743 w 1494"/>
                <a:gd name="T7" fmla="*/ 112 h 122"/>
                <a:gd name="T8" fmla="*/ 751 w 1494"/>
                <a:gd name="T9" fmla="*/ 112 h 122"/>
                <a:gd name="T10" fmla="*/ 1494 w 1494"/>
                <a:gd name="T11" fmla="*/ 0 h 122"/>
                <a:gd name="T12" fmla="*/ 1494 w 1494"/>
                <a:gd name="T13" fmla="*/ 9 h 122"/>
                <a:gd name="T14" fmla="*/ 751 w 1494"/>
                <a:gd name="T15" fmla="*/ 122 h 122"/>
                <a:gd name="T16" fmla="*/ 743 w 1494"/>
                <a:gd name="T1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122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3" y="112"/>
                  </a:lnTo>
                  <a:lnTo>
                    <a:pt x="751" y="11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51" y="122"/>
                  </a:lnTo>
                  <a:lnTo>
                    <a:pt x="743" y="122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</p:grpSp>
      <p:grpSp>
        <p:nvGrpSpPr>
          <p:cNvPr id="194" name="Group 193"/>
          <p:cNvGrpSpPr>
            <a:grpSpLocks noChangeAspect="1"/>
          </p:cNvGrpSpPr>
          <p:nvPr/>
        </p:nvGrpSpPr>
        <p:grpSpPr>
          <a:xfrm>
            <a:off x="7337131" y="2483956"/>
            <a:ext cx="1216921" cy="1505139"/>
            <a:chOff x="7126293" y="4316235"/>
            <a:chExt cx="1156640" cy="1318768"/>
          </a:xfrm>
        </p:grpSpPr>
        <p:grpSp>
          <p:nvGrpSpPr>
            <p:cNvPr id="186" name="Group 185"/>
            <p:cNvGrpSpPr/>
            <p:nvPr/>
          </p:nvGrpSpPr>
          <p:grpSpPr>
            <a:xfrm>
              <a:off x="7126293" y="4316235"/>
              <a:ext cx="1156639" cy="1318767"/>
              <a:chOff x="6973893" y="4163835"/>
              <a:chExt cx="1156639" cy="1318767"/>
            </a:xfrm>
          </p:grpSpPr>
          <p:sp>
            <p:nvSpPr>
              <p:cNvPr id="187" name="Freeform 75"/>
              <p:cNvSpPr/>
              <p:nvPr/>
            </p:nvSpPr>
            <p:spPr bwMode="auto">
              <a:xfrm rot="5400000">
                <a:off x="6564270" y="4573458"/>
                <a:ext cx="1318767" cy="499521"/>
              </a:xfrm>
              <a:custGeom>
                <a:avLst/>
                <a:gdLst>
                  <a:gd name="T0" fmla="*/ 465 w 933"/>
                  <a:gd name="T1" fmla="*/ 0 h 355"/>
                  <a:gd name="T2" fmla="*/ 0 w 933"/>
                  <a:gd name="T3" fmla="*/ 177 h 355"/>
                  <a:gd name="T4" fmla="*/ 465 w 933"/>
                  <a:gd name="T5" fmla="*/ 355 h 355"/>
                  <a:gd name="T6" fmla="*/ 933 w 933"/>
                  <a:gd name="T7" fmla="*/ 177 h 355"/>
                  <a:gd name="T8" fmla="*/ 465 w 933"/>
                  <a:gd name="T9" fmla="*/ 0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3" h="355">
                    <a:moveTo>
                      <a:pt x="465" y="0"/>
                    </a:moveTo>
                    <a:lnTo>
                      <a:pt x="0" y="177"/>
                    </a:lnTo>
                    <a:lnTo>
                      <a:pt x="465" y="355"/>
                    </a:lnTo>
                    <a:lnTo>
                      <a:pt x="933" y="177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  <p:sp>
            <p:nvSpPr>
              <p:cNvPr id="188" name="Freeform 76"/>
              <p:cNvSpPr/>
              <p:nvPr/>
            </p:nvSpPr>
            <p:spPr bwMode="auto">
              <a:xfrm rot="5400000">
                <a:off x="7348813" y="4039380"/>
                <a:ext cx="657263" cy="906174"/>
              </a:xfrm>
              <a:custGeom>
                <a:avLst/>
                <a:gdLst>
                  <a:gd name="T0" fmla="*/ 465 w 465"/>
                  <a:gd name="T1" fmla="*/ 467 h 644"/>
                  <a:gd name="T2" fmla="*/ 0 w 465"/>
                  <a:gd name="T3" fmla="*/ 644 h 644"/>
                  <a:gd name="T4" fmla="*/ 0 w 465"/>
                  <a:gd name="T5" fmla="*/ 280 h 644"/>
                  <a:gd name="T6" fmla="*/ 465 w 465"/>
                  <a:gd name="T7" fmla="*/ 0 h 644"/>
                  <a:gd name="T8" fmla="*/ 465 w 465"/>
                  <a:gd name="T9" fmla="*/ 4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5" h="644">
                    <a:moveTo>
                      <a:pt x="465" y="467"/>
                    </a:moveTo>
                    <a:lnTo>
                      <a:pt x="0" y="644"/>
                    </a:lnTo>
                    <a:lnTo>
                      <a:pt x="0" y="280"/>
                    </a:lnTo>
                    <a:lnTo>
                      <a:pt x="465" y="0"/>
                    </a:lnTo>
                    <a:lnTo>
                      <a:pt x="465" y="467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/>
              </a:p>
            </p:txBody>
          </p:sp>
          <p:sp>
            <p:nvSpPr>
              <p:cNvPr id="189" name="Freeform 77"/>
              <p:cNvSpPr/>
              <p:nvPr/>
            </p:nvSpPr>
            <p:spPr bwMode="auto">
              <a:xfrm rot="5400000">
                <a:off x="7346693" y="4698763"/>
                <a:ext cx="661504" cy="906174"/>
              </a:xfrm>
              <a:custGeom>
                <a:avLst/>
                <a:gdLst>
                  <a:gd name="T0" fmla="*/ 0 w 468"/>
                  <a:gd name="T1" fmla="*/ 467 h 644"/>
                  <a:gd name="T2" fmla="*/ 468 w 468"/>
                  <a:gd name="T3" fmla="*/ 644 h 644"/>
                  <a:gd name="T4" fmla="*/ 468 w 468"/>
                  <a:gd name="T5" fmla="*/ 280 h 644"/>
                  <a:gd name="T6" fmla="*/ 0 w 468"/>
                  <a:gd name="T7" fmla="*/ 0 h 644"/>
                  <a:gd name="T8" fmla="*/ 0 w 468"/>
                  <a:gd name="T9" fmla="*/ 4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8" h="644">
                    <a:moveTo>
                      <a:pt x="0" y="467"/>
                    </a:moveTo>
                    <a:lnTo>
                      <a:pt x="468" y="644"/>
                    </a:lnTo>
                    <a:lnTo>
                      <a:pt x="468" y="280"/>
                    </a:lnTo>
                    <a:lnTo>
                      <a:pt x="0" y="0"/>
                    </a:lnTo>
                    <a:lnTo>
                      <a:pt x="0" y="467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</p:grpSp>
        <p:sp>
          <p:nvSpPr>
            <p:cNvPr id="190" name="Freeform 83"/>
            <p:cNvSpPr/>
            <p:nvPr/>
          </p:nvSpPr>
          <p:spPr bwMode="auto">
            <a:xfrm rot="5400000">
              <a:off x="7948016" y="4645649"/>
              <a:ext cx="11308" cy="658524"/>
            </a:xfrm>
            <a:custGeom>
              <a:avLst/>
              <a:gdLst>
                <a:gd name="T0" fmla="*/ 8 w 8"/>
                <a:gd name="T1" fmla="*/ 468 h 468"/>
                <a:gd name="T2" fmla="*/ 0 w 8"/>
                <a:gd name="T3" fmla="*/ 468 h 468"/>
                <a:gd name="T4" fmla="*/ 0 w 8"/>
                <a:gd name="T5" fmla="*/ 2 h 468"/>
                <a:gd name="T6" fmla="*/ 3 w 8"/>
                <a:gd name="T7" fmla="*/ 0 h 468"/>
                <a:gd name="T8" fmla="*/ 8 w 8"/>
                <a:gd name="T9" fmla="*/ 2 h 468"/>
                <a:gd name="T10" fmla="*/ 8 w 8"/>
                <a:gd name="T11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468"/>
                  </a:moveTo>
                  <a:lnTo>
                    <a:pt x="0" y="468"/>
                  </a:lnTo>
                  <a:lnTo>
                    <a:pt x="0" y="2"/>
                  </a:lnTo>
                  <a:lnTo>
                    <a:pt x="3" y="0"/>
                  </a:lnTo>
                  <a:lnTo>
                    <a:pt x="8" y="2"/>
                  </a:lnTo>
                  <a:lnTo>
                    <a:pt x="8" y="468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192" name="Freeform 88"/>
            <p:cNvSpPr/>
            <p:nvPr/>
          </p:nvSpPr>
          <p:spPr bwMode="auto">
            <a:xfrm rot="5400000">
              <a:off x="7423037" y="4775107"/>
              <a:ext cx="1318767" cy="401025"/>
            </a:xfrm>
            <a:custGeom>
              <a:avLst/>
              <a:gdLst>
                <a:gd name="T0" fmla="*/ 465 w 933"/>
                <a:gd name="T1" fmla="*/ 0 h 285"/>
                <a:gd name="T2" fmla="*/ 0 w 933"/>
                <a:gd name="T3" fmla="*/ 280 h 285"/>
                <a:gd name="T4" fmla="*/ 0 w 933"/>
                <a:gd name="T5" fmla="*/ 285 h 285"/>
                <a:gd name="T6" fmla="*/ 465 w 933"/>
                <a:gd name="T7" fmla="*/ 10 h 285"/>
                <a:gd name="T8" fmla="*/ 933 w 933"/>
                <a:gd name="T9" fmla="*/ 285 h 285"/>
                <a:gd name="T10" fmla="*/ 933 w 933"/>
                <a:gd name="T11" fmla="*/ 280 h 285"/>
                <a:gd name="T12" fmla="*/ 465 w 933"/>
                <a:gd name="T13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0"/>
                  </a:moveTo>
                  <a:lnTo>
                    <a:pt x="0" y="280"/>
                  </a:lnTo>
                  <a:lnTo>
                    <a:pt x="0" y="285"/>
                  </a:lnTo>
                  <a:lnTo>
                    <a:pt x="465" y="10"/>
                  </a:lnTo>
                  <a:lnTo>
                    <a:pt x="933" y="285"/>
                  </a:lnTo>
                  <a:lnTo>
                    <a:pt x="933" y="28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193" name="Freeform 89"/>
            <p:cNvSpPr/>
            <p:nvPr/>
          </p:nvSpPr>
          <p:spPr bwMode="auto">
            <a:xfrm rot="5400000">
              <a:off x="6846124" y="4846869"/>
              <a:ext cx="1318767" cy="257500"/>
            </a:xfrm>
            <a:custGeom>
              <a:avLst/>
              <a:gdLst>
                <a:gd name="T0" fmla="*/ 0 w 933"/>
                <a:gd name="T1" fmla="*/ 183 h 183"/>
                <a:gd name="T2" fmla="*/ 462 w 933"/>
                <a:gd name="T3" fmla="*/ 7 h 183"/>
                <a:gd name="T4" fmla="*/ 470 w 933"/>
                <a:gd name="T5" fmla="*/ 7 h 183"/>
                <a:gd name="T6" fmla="*/ 933 w 933"/>
                <a:gd name="T7" fmla="*/ 183 h 183"/>
                <a:gd name="T8" fmla="*/ 933 w 933"/>
                <a:gd name="T9" fmla="*/ 178 h 183"/>
                <a:gd name="T10" fmla="*/ 470 w 933"/>
                <a:gd name="T11" fmla="*/ 0 h 183"/>
                <a:gd name="T12" fmla="*/ 462 w 933"/>
                <a:gd name="T13" fmla="*/ 0 h 183"/>
                <a:gd name="T14" fmla="*/ 0 w 933"/>
                <a:gd name="T15" fmla="*/ 178 h 183"/>
                <a:gd name="T16" fmla="*/ 0 w 933"/>
                <a:gd name="T17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183"/>
                  </a:moveTo>
                  <a:lnTo>
                    <a:pt x="462" y="7"/>
                  </a:lnTo>
                  <a:lnTo>
                    <a:pt x="470" y="7"/>
                  </a:lnTo>
                  <a:lnTo>
                    <a:pt x="933" y="183"/>
                  </a:lnTo>
                  <a:lnTo>
                    <a:pt x="933" y="178"/>
                  </a:lnTo>
                  <a:lnTo>
                    <a:pt x="470" y="0"/>
                  </a:lnTo>
                  <a:lnTo>
                    <a:pt x="462" y="0"/>
                  </a:lnTo>
                  <a:lnTo>
                    <a:pt x="0" y="178"/>
                  </a:lnTo>
                  <a:lnTo>
                    <a:pt x="0" y="18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</p:grpSp>
      <p:grpSp>
        <p:nvGrpSpPr>
          <p:cNvPr id="195" name="Group 194"/>
          <p:cNvGrpSpPr>
            <a:grpSpLocks noChangeAspect="1"/>
          </p:cNvGrpSpPr>
          <p:nvPr/>
        </p:nvGrpSpPr>
        <p:grpSpPr>
          <a:xfrm>
            <a:off x="6507111" y="2173472"/>
            <a:ext cx="1171533" cy="2151621"/>
            <a:chOff x="6374900" y="3919051"/>
            <a:chExt cx="1027187" cy="2111722"/>
          </a:xfrm>
        </p:grpSpPr>
        <p:grpSp>
          <p:nvGrpSpPr>
            <p:cNvPr id="196" name="Group 195"/>
            <p:cNvGrpSpPr/>
            <p:nvPr/>
          </p:nvGrpSpPr>
          <p:grpSpPr>
            <a:xfrm>
              <a:off x="6374900" y="3919052"/>
              <a:ext cx="1027187" cy="2111721"/>
              <a:chOff x="6222500" y="3766652"/>
              <a:chExt cx="1027187" cy="2111721"/>
            </a:xfrm>
          </p:grpSpPr>
          <p:sp>
            <p:nvSpPr>
              <p:cNvPr id="200" name="Freeform 78"/>
              <p:cNvSpPr/>
              <p:nvPr/>
            </p:nvSpPr>
            <p:spPr bwMode="auto">
              <a:xfrm rot="5400000">
                <a:off x="5324235" y="4664917"/>
                <a:ext cx="2111721" cy="315191"/>
              </a:xfrm>
              <a:custGeom>
                <a:avLst/>
                <a:gdLst>
                  <a:gd name="T0" fmla="*/ 746 w 1494"/>
                  <a:gd name="T1" fmla="*/ 0 h 224"/>
                  <a:gd name="T2" fmla="*/ 0 w 1494"/>
                  <a:gd name="T3" fmla="*/ 111 h 224"/>
                  <a:gd name="T4" fmla="*/ 746 w 1494"/>
                  <a:gd name="T5" fmla="*/ 224 h 224"/>
                  <a:gd name="T6" fmla="*/ 1494 w 1494"/>
                  <a:gd name="T7" fmla="*/ 111 h 224"/>
                  <a:gd name="T8" fmla="*/ 746 w 1494"/>
                  <a:gd name="T9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4" h="224">
                    <a:moveTo>
                      <a:pt x="746" y="0"/>
                    </a:moveTo>
                    <a:lnTo>
                      <a:pt x="0" y="111"/>
                    </a:lnTo>
                    <a:lnTo>
                      <a:pt x="746" y="224"/>
                    </a:lnTo>
                    <a:lnTo>
                      <a:pt x="1494" y="111"/>
                    </a:lnTo>
                    <a:lnTo>
                      <a:pt x="746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  <p:sp>
            <p:nvSpPr>
              <p:cNvPr id="201" name="Freeform 79"/>
              <p:cNvSpPr/>
              <p:nvPr/>
            </p:nvSpPr>
            <p:spPr bwMode="auto">
              <a:xfrm rot="5400000">
                <a:off x="6288371" y="3859784"/>
                <a:ext cx="1054447" cy="868183"/>
              </a:xfrm>
              <a:custGeom>
                <a:avLst/>
                <a:gdLst>
                  <a:gd name="T0" fmla="*/ 746 w 746"/>
                  <a:gd name="T1" fmla="*/ 506 h 617"/>
                  <a:gd name="T2" fmla="*/ 0 w 746"/>
                  <a:gd name="T3" fmla="*/ 617 h 617"/>
                  <a:gd name="T4" fmla="*/ 0 w 746"/>
                  <a:gd name="T5" fmla="*/ 224 h 617"/>
                  <a:gd name="T6" fmla="*/ 746 w 746"/>
                  <a:gd name="T7" fmla="*/ 0 h 617"/>
                  <a:gd name="T8" fmla="*/ 746 w 746"/>
                  <a:gd name="T9" fmla="*/ 506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6" h="617">
                    <a:moveTo>
                      <a:pt x="746" y="506"/>
                    </a:moveTo>
                    <a:lnTo>
                      <a:pt x="0" y="617"/>
                    </a:lnTo>
                    <a:lnTo>
                      <a:pt x="0" y="224"/>
                    </a:lnTo>
                    <a:lnTo>
                      <a:pt x="746" y="0"/>
                    </a:lnTo>
                    <a:lnTo>
                      <a:pt x="746" y="506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  <p:sp>
            <p:nvSpPr>
              <p:cNvPr id="202" name="Freeform 80"/>
              <p:cNvSpPr/>
              <p:nvPr/>
            </p:nvSpPr>
            <p:spPr bwMode="auto">
              <a:xfrm rot="5400000">
                <a:off x="6286958" y="4915644"/>
                <a:ext cx="1057275" cy="868183"/>
              </a:xfrm>
              <a:custGeom>
                <a:avLst/>
                <a:gdLst>
                  <a:gd name="T0" fmla="*/ 0 w 748"/>
                  <a:gd name="T1" fmla="*/ 506 h 617"/>
                  <a:gd name="T2" fmla="*/ 748 w 748"/>
                  <a:gd name="T3" fmla="*/ 617 h 617"/>
                  <a:gd name="T4" fmla="*/ 748 w 748"/>
                  <a:gd name="T5" fmla="*/ 224 h 617"/>
                  <a:gd name="T6" fmla="*/ 0 w 748"/>
                  <a:gd name="T7" fmla="*/ 0 h 617"/>
                  <a:gd name="T8" fmla="*/ 0 w 748"/>
                  <a:gd name="T9" fmla="*/ 506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8" h="617">
                    <a:moveTo>
                      <a:pt x="0" y="506"/>
                    </a:moveTo>
                    <a:lnTo>
                      <a:pt x="748" y="617"/>
                    </a:lnTo>
                    <a:lnTo>
                      <a:pt x="748" y="224"/>
                    </a:lnTo>
                    <a:lnTo>
                      <a:pt x="0" y="0"/>
                    </a:lnTo>
                    <a:lnTo>
                      <a:pt x="0" y="506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</p:grpSp>
        <p:sp>
          <p:nvSpPr>
            <p:cNvPr id="197" name="Freeform 84"/>
            <p:cNvSpPr/>
            <p:nvPr/>
          </p:nvSpPr>
          <p:spPr bwMode="auto">
            <a:xfrm rot="5400000">
              <a:off x="7040435" y="4618916"/>
              <a:ext cx="11308" cy="711993"/>
            </a:xfrm>
            <a:custGeom>
              <a:avLst/>
              <a:gdLst>
                <a:gd name="T0" fmla="*/ 8 w 8"/>
                <a:gd name="T1" fmla="*/ 506 h 506"/>
                <a:gd name="T2" fmla="*/ 0 w 8"/>
                <a:gd name="T3" fmla="*/ 506 h 506"/>
                <a:gd name="T4" fmla="*/ 0 w 8"/>
                <a:gd name="T5" fmla="*/ 1 h 506"/>
                <a:gd name="T6" fmla="*/ 3 w 8"/>
                <a:gd name="T7" fmla="*/ 0 h 506"/>
                <a:gd name="T8" fmla="*/ 8 w 8"/>
                <a:gd name="T9" fmla="*/ 1 h 506"/>
                <a:gd name="T10" fmla="*/ 8 w 8"/>
                <a:gd name="T11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506"/>
                  </a:moveTo>
                  <a:lnTo>
                    <a:pt x="0" y="506"/>
                  </a:lnTo>
                  <a:lnTo>
                    <a:pt x="0" y="1"/>
                  </a:lnTo>
                  <a:lnTo>
                    <a:pt x="3" y="0"/>
                  </a:lnTo>
                  <a:lnTo>
                    <a:pt x="8" y="1"/>
                  </a:lnTo>
                  <a:lnTo>
                    <a:pt x="8" y="506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198" name="Freeform 90"/>
            <p:cNvSpPr/>
            <p:nvPr/>
          </p:nvSpPr>
          <p:spPr bwMode="auto">
            <a:xfrm rot="5400000">
              <a:off x="6183001" y="4811688"/>
              <a:ext cx="2111721" cy="326448"/>
            </a:xfrm>
            <a:custGeom>
              <a:avLst/>
              <a:gdLst>
                <a:gd name="T0" fmla="*/ 746 w 1494"/>
                <a:gd name="T1" fmla="*/ 0 h 232"/>
                <a:gd name="T2" fmla="*/ 0 w 1494"/>
                <a:gd name="T3" fmla="*/ 224 h 232"/>
                <a:gd name="T4" fmla="*/ 0 w 1494"/>
                <a:gd name="T5" fmla="*/ 232 h 232"/>
                <a:gd name="T6" fmla="*/ 746 w 1494"/>
                <a:gd name="T7" fmla="*/ 10 h 232"/>
                <a:gd name="T8" fmla="*/ 1494 w 1494"/>
                <a:gd name="T9" fmla="*/ 232 h 232"/>
                <a:gd name="T10" fmla="*/ 1494 w 1494"/>
                <a:gd name="T11" fmla="*/ 224 h 232"/>
                <a:gd name="T12" fmla="*/ 746 w 1494"/>
                <a:gd name="T1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2">
                  <a:moveTo>
                    <a:pt x="746" y="0"/>
                  </a:moveTo>
                  <a:lnTo>
                    <a:pt x="0" y="224"/>
                  </a:lnTo>
                  <a:lnTo>
                    <a:pt x="0" y="232"/>
                  </a:lnTo>
                  <a:lnTo>
                    <a:pt x="746" y="10"/>
                  </a:lnTo>
                  <a:lnTo>
                    <a:pt x="1494" y="232"/>
                  </a:lnTo>
                  <a:lnTo>
                    <a:pt x="1494" y="224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199" name="Freeform 91"/>
            <p:cNvSpPr/>
            <p:nvPr/>
          </p:nvSpPr>
          <p:spPr bwMode="auto">
            <a:xfrm rot="5400000">
              <a:off x="5563876" y="4889079"/>
              <a:ext cx="2111721" cy="171666"/>
            </a:xfrm>
            <a:custGeom>
              <a:avLst/>
              <a:gdLst>
                <a:gd name="T0" fmla="*/ 743 w 1494"/>
                <a:gd name="T1" fmla="*/ 0 h 122"/>
                <a:gd name="T2" fmla="*/ 0 w 1494"/>
                <a:gd name="T3" fmla="*/ 113 h 122"/>
                <a:gd name="T4" fmla="*/ 0 w 1494"/>
                <a:gd name="T5" fmla="*/ 122 h 122"/>
                <a:gd name="T6" fmla="*/ 743 w 1494"/>
                <a:gd name="T7" fmla="*/ 11 h 122"/>
                <a:gd name="T8" fmla="*/ 751 w 1494"/>
                <a:gd name="T9" fmla="*/ 11 h 122"/>
                <a:gd name="T10" fmla="*/ 1494 w 1494"/>
                <a:gd name="T11" fmla="*/ 122 h 122"/>
                <a:gd name="T12" fmla="*/ 1494 w 1494"/>
                <a:gd name="T13" fmla="*/ 113 h 122"/>
                <a:gd name="T14" fmla="*/ 751 w 1494"/>
                <a:gd name="T15" fmla="*/ 0 h 122"/>
                <a:gd name="T16" fmla="*/ 743 w 1494"/>
                <a:gd name="T1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0"/>
                  </a:moveTo>
                  <a:lnTo>
                    <a:pt x="0" y="113"/>
                  </a:lnTo>
                  <a:lnTo>
                    <a:pt x="0" y="122"/>
                  </a:lnTo>
                  <a:lnTo>
                    <a:pt x="743" y="11"/>
                  </a:lnTo>
                  <a:lnTo>
                    <a:pt x="751" y="11"/>
                  </a:lnTo>
                  <a:lnTo>
                    <a:pt x="1494" y="122"/>
                  </a:lnTo>
                  <a:lnTo>
                    <a:pt x="1494" y="113"/>
                  </a:lnTo>
                  <a:lnTo>
                    <a:pt x="751" y="0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</p:grpSp>
      <p:grpSp>
        <p:nvGrpSpPr>
          <p:cNvPr id="203" name="Group 202"/>
          <p:cNvGrpSpPr>
            <a:grpSpLocks noChangeAspect="1"/>
          </p:cNvGrpSpPr>
          <p:nvPr/>
        </p:nvGrpSpPr>
        <p:grpSpPr>
          <a:xfrm>
            <a:off x="5616119" y="1760533"/>
            <a:ext cx="1028701" cy="2961000"/>
            <a:chOff x="5579887" y="3521867"/>
            <a:chExt cx="901954" cy="2906091"/>
          </a:xfrm>
        </p:grpSpPr>
        <p:grpSp>
          <p:nvGrpSpPr>
            <p:cNvPr id="204" name="Group 203"/>
            <p:cNvGrpSpPr/>
            <p:nvPr/>
          </p:nvGrpSpPr>
          <p:grpSpPr>
            <a:xfrm>
              <a:off x="5579887" y="3521867"/>
              <a:ext cx="901953" cy="2906091"/>
              <a:chOff x="5427487" y="3369467"/>
              <a:chExt cx="901953" cy="2906091"/>
            </a:xfrm>
          </p:grpSpPr>
          <p:sp>
            <p:nvSpPr>
              <p:cNvPr id="208" name="Freeform 81"/>
              <p:cNvSpPr/>
              <p:nvPr/>
            </p:nvSpPr>
            <p:spPr bwMode="auto">
              <a:xfrm rot="5400000">
                <a:off x="5152648" y="3644306"/>
                <a:ext cx="1451632" cy="901953"/>
              </a:xfrm>
              <a:custGeom>
                <a:avLst/>
                <a:gdLst>
                  <a:gd name="T0" fmla="*/ 1027 w 1027"/>
                  <a:gd name="T1" fmla="*/ 641 h 641"/>
                  <a:gd name="T2" fmla="*/ 0 w 1027"/>
                  <a:gd name="T3" fmla="*/ 532 h 641"/>
                  <a:gd name="T4" fmla="*/ 0 w 1027"/>
                  <a:gd name="T5" fmla="*/ 111 h 641"/>
                  <a:gd name="T6" fmla="*/ 1027 w 1027"/>
                  <a:gd name="T7" fmla="*/ 0 h 641"/>
                  <a:gd name="T8" fmla="*/ 1027 w 1027"/>
                  <a:gd name="T9" fmla="*/ 641 h 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7" h="641">
                    <a:moveTo>
                      <a:pt x="1027" y="641"/>
                    </a:moveTo>
                    <a:lnTo>
                      <a:pt x="0" y="532"/>
                    </a:lnTo>
                    <a:lnTo>
                      <a:pt x="0" y="111"/>
                    </a:lnTo>
                    <a:lnTo>
                      <a:pt x="1027" y="0"/>
                    </a:lnTo>
                    <a:lnTo>
                      <a:pt x="1027" y="641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  <p:sp>
            <p:nvSpPr>
              <p:cNvPr id="209" name="Freeform 82"/>
              <p:cNvSpPr/>
              <p:nvPr/>
            </p:nvSpPr>
            <p:spPr bwMode="auto">
              <a:xfrm rot="5400000">
                <a:off x="5151234" y="5097352"/>
                <a:ext cx="1454459" cy="901953"/>
              </a:xfrm>
              <a:custGeom>
                <a:avLst/>
                <a:gdLst>
                  <a:gd name="T0" fmla="*/ 0 w 1029"/>
                  <a:gd name="T1" fmla="*/ 641 h 641"/>
                  <a:gd name="T2" fmla="*/ 1029 w 1029"/>
                  <a:gd name="T3" fmla="*/ 532 h 641"/>
                  <a:gd name="T4" fmla="*/ 1029 w 1029"/>
                  <a:gd name="T5" fmla="*/ 111 h 641"/>
                  <a:gd name="T6" fmla="*/ 0 w 1029"/>
                  <a:gd name="T7" fmla="*/ 0 h 641"/>
                  <a:gd name="T8" fmla="*/ 0 w 1029"/>
                  <a:gd name="T9" fmla="*/ 641 h 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9" h="641">
                    <a:moveTo>
                      <a:pt x="0" y="641"/>
                    </a:moveTo>
                    <a:lnTo>
                      <a:pt x="1029" y="532"/>
                    </a:lnTo>
                    <a:lnTo>
                      <a:pt x="1029" y="111"/>
                    </a:lnTo>
                    <a:lnTo>
                      <a:pt x="0" y="0"/>
                    </a:lnTo>
                    <a:lnTo>
                      <a:pt x="0" y="641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/>
              </a:p>
            </p:txBody>
          </p:sp>
        </p:grpSp>
        <p:sp>
          <p:nvSpPr>
            <p:cNvPr id="205" name="Freeform 87"/>
            <p:cNvSpPr/>
            <p:nvPr/>
          </p:nvSpPr>
          <p:spPr bwMode="auto">
            <a:xfrm rot="5400000">
              <a:off x="6025211" y="4523935"/>
              <a:ext cx="11308" cy="901953"/>
            </a:xfrm>
            <a:custGeom>
              <a:avLst/>
              <a:gdLst>
                <a:gd name="T0" fmla="*/ 8 w 8"/>
                <a:gd name="T1" fmla="*/ 640 h 641"/>
                <a:gd name="T2" fmla="*/ 3 w 8"/>
                <a:gd name="T3" fmla="*/ 641 h 641"/>
                <a:gd name="T4" fmla="*/ 0 w 8"/>
                <a:gd name="T5" fmla="*/ 640 h 641"/>
                <a:gd name="T6" fmla="*/ 0 w 8"/>
                <a:gd name="T7" fmla="*/ 0 h 641"/>
                <a:gd name="T8" fmla="*/ 3 w 8"/>
                <a:gd name="T9" fmla="*/ 0 h 641"/>
                <a:gd name="T10" fmla="*/ 8 w 8"/>
                <a:gd name="T11" fmla="*/ 0 h 641"/>
                <a:gd name="T12" fmla="*/ 8 w 8"/>
                <a:gd name="T13" fmla="*/ 640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41">
                  <a:moveTo>
                    <a:pt x="8" y="640"/>
                  </a:moveTo>
                  <a:lnTo>
                    <a:pt x="3" y="641"/>
                  </a:lnTo>
                  <a:lnTo>
                    <a:pt x="0" y="640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8" y="64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206" name="Freeform 96"/>
            <p:cNvSpPr/>
            <p:nvPr/>
          </p:nvSpPr>
          <p:spPr bwMode="auto">
            <a:xfrm rot="5400000">
              <a:off x="4942258" y="4888375"/>
              <a:ext cx="2906090" cy="173074"/>
            </a:xfrm>
            <a:custGeom>
              <a:avLst/>
              <a:gdLst>
                <a:gd name="T0" fmla="*/ 1027 w 2056"/>
                <a:gd name="T1" fmla="*/ 0 h 123"/>
                <a:gd name="T2" fmla="*/ 0 w 2056"/>
                <a:gd name="T3" fmla="*/ 111 h 123"/>
                <a:gd name="T4" fmla="*/ 0 w 2056"/>
                <a:gd name="T5" fmla="*/ 123 h 123"/>
                <a:gd name="T6" fmla="*/ 1027 w 2056"/>
                <a:gd name="T7" fmla="*/ 14 h 123"/>
                <a:gd name="T8" fmla="*/ 2056 w 2056"/>
                <a:gd name="T9" fmla="*/ 123 h 123"/>
                <a:gd name="T10" fmla="*/ 2056 w 2056"/>
                <a:gd name="T11" fmla="*/ 111 h 123"/>
                <a:gd name="T12" fmla="*/ 1027 w 2056"/>
                <a:gd name="T13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23">
                  <a:moveTo>
                    <a:pt x="1027" y="0"/>
                  </a:moveTo>
                  <a:lnTo>
                    <a:pt x="0" y="111"/>
                  </a:lnTo>
                  <a:lnTo>
                    <a:pt x="0" y="123"/>
                  </a:lnTo>
                  <a:lnTo>
                    <a:pt x="1027" y="14"/>
                  </a:lnTo>
                  <a:lnTo>
                    <a:pt x="2056" y="123"/>
                  </a:lnTo>
                  <a:lnTo>
                    <a:pt x="2056" y="111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207" name="Freeform 97"/>
            <p:cNvSpPr/>
            <p:nvPr/>
          </p:nvSpPr>
          <p:spPr bwMode="auto">
            <a:xfrm rot="5400000">
              <a:off x="4210565" y="4891189"/>
              <a:ext cx="2906090" cy="167446"/>
            </a:xfrm>
            <a:custGeom>
              <a:avLst/>
              <a:gdLst>
                <a:gd name="T0" fmla="*/ 1027 w 2056"/>
                <a:gd name="T1" fmla="*/ 119 h 119"/>
                <a:gd name="T2" fmla="*/ 0 w 2056"/>
                <a:gd name="T3" fmla="*/ 10 h 119"/>
                <a:gd name="T4" fmla="*/ 0 w 2056"/>
                <a:gd name="T5" fmla="*/ 0 h 119"/>
                <a:gd name="T6" fmla="*/ 1027 w 2056"/>
                <a:gd name="T7" fmla="*/ 104 h 119"/>
                <a:gd name="T8" fmla="*/ 2056 w 2056"/>
                <a:gd name="T9" fmla="*/ 0 h 119"/>
                <a:gd name="T10" fmla="*/ 2056 w 2056"/>
                <a:gd name="T11" fmla="*/ 10 h 119"/>
                <a:gd name="T12" fmla="*/ 1027 w 2056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19">
                  <a:moveTo>
                    <a:pt x="1027" y="119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1027" y="104"/>
                  </a:lnTo>
                  <a:lnTo>
                    <a:pt x="2056" y="0"/>
                  </a:lnTo>
                  <a:lnTo>
                    <a:pt x="2056" y="10"/>
                  </a:lnTo>
                  <a:lnTo>
                    <a:pt x="1027" y="119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540158" y="4088143"/>
            <a:ext cx="7118267" cy="1506848"/>
            <a:chOff x="2540158" y="4088143"/>
            <a:chExt cx="7118267" cy="1506848"/>
          </a:xfrm>
        </p:grpSpPr>
        <p:cxnSp>
          <p:nvCxnSpPr>
            <p:cNvPr id="227" name="Straight Connector 226"/>
            <p:cNvCxnSpPr/>
            <p:nvPr/>
          </p:nvCxnSpPr>
          <p:spPr>
            <a:xfrm>
              <a:off x="6130800" y="4789721"/>
              <a:ext cx="6167" cy="805270"/>
            </a:xfrm>
            <a:prstGeom prst="line">
              <a:avLst/>
            </a:prstGeom>
            <a:ln w="19050">
              <a:solidFill>
                <a:schemeClr val="bg2">
                  <a:lumMod val="75000"/>
                </a:schemeClr>
              </a:solidFill>
              <a:prstDash val="sysDot"/>
              <a:headEnd type="none" w="lg" len="sm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5" name="Group 234"/>
            <p:cNvGrpSpPr/>
            <p:nvPr/>
          </p:nvGrpSpPr>
          <p:grpSpPr>
            <a:xfrm>
              <a:off x="6981426" y="4412176"/>
              <a:ext cx="2394795" cy="1001657"/>
              <a:chOff x="6691146" y="4629886"/>
              <a:chExt cx="2394795" cy="1001657"/>
            </a:xfrm>
          </p:grpSpPr>
          <p:cxnSp>
            <p:nvCxnSpPr>
              <p:cNvPr id="232" name="Straight Connector 231"/>
              <p:cNvCxnSpPr/>
              <p:nvPr/>
            </p:nvCxnSpPr>
            <p:spPr>
              <a:xfrm>
                <a:off x="6691146" y="4629886"/>
                <a:ext cx="691793" cy="1001657"/>
              </a:xfrm>
              <a:prstGeom prst="line">
                <a:avLst/>
              </a:prstGeom>
              <a:ln w="19050">
                <a:solidFill>
                  <a:schemeClr val="bg2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/>
              <p:cNvCxnSpPr/>
              <p:nvPr/>
            </p:nvCxnSpPr>
            <p:spPr>
              <a:xfrm>
                <a:off x="7382939" y="5631543"/>
                <a:ext cx="1703002" cy="0"/>
              </a:xfrm>
              <a:prstGeom prst="line">
                <a:avLst/>
              </a:prstGeom>
              <a:ln w="19050">
                <a:solidFill>
                  <a:schemeClr val="bg2">
                    <a:lumMod val="75000"/>
                  </a:schemeClr>
                </a:solidFill>
                <a:prstDash val="sysDot"/>
                <a:headEnd type="none"/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0" name="Group 239"/>
            <p:cNvGrpSpPr/>
            <p:nvPr/>
          </p:nvGrpSpPr>
          <p:grpSpPr>
            <a:xfrm flipH="1">
              <a:off x="2811303" y="4412175"/>
              <a:ext cx="2394795" cy="1001657"/>
              <a:chOff x="6691146" y="4629886"/>
              <a:chExt cx="2394795" cy="1001657"/>
            </a:xfrm>
          </p:grpSpPr>
          <p:cxnSp>
            <p:nvCxnSpPr>
              <p:cNvPr id="241" name="Straight Connector 240"/>
              <p:cNvCxnSpPr/>
              <p:nvPr/>
            </p:nvCxnSpPr>
            <p:spPr>
              <a:xfrm>
                <a:off x="6691146" y="4629886"/>
                <a:ext cx="691793" cy="1001657"/>
              </a:xfrm>
              <a:prstGeom prst="line">
                <a:avLst/>
              </a:prstGeom>
              <a:ln w="19050">
                <a:solidFill>
                  <a:schemeClr val="bg2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/>
              <p:cNvCxnSpPr/>
              <p:nvPr/>
            </p:nvCxnSpPr>
            <p:spPr>
              <a:xfrm>
                <a:off x="7382939" y="5631543"/>
                <a:ext cx="1703002" cy="0"/>
              </a:xfrm>
              <a:prstGeom prst="line">
                <a:avLst/>
              </a:prstGeom>
              <a:ln w="19050">
                <a:solidFill>
                  <a:schemeClr val="bg2">
                    <a:lumMod val="75000"/>
                  </a:schemeClr>
                </a:solidFill>
                <a:prstDash val="sysDot"/>
                <a:headEnd type="none"/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6" name="Group 255"/>
            <p:cNvGrpSpPr/>
            <p:nvPr/>
          </p:nvGrpSpPr>
          <p:grpSpPr>
            <a:xfrm>
              <a:off x="7874264" y="4088143"/>
              <a:ext cx="1784161" cy="337542"/>
              <a:chOff x="7197703" y="5294001"/>
              <a:chExt cx="1784161" cy="337542"/>
            </a:xfrm>
          </p:grpSpPr>
          <p:cxnSp>
            <p:nvCxnSpPr>
              <p:cNvPr id="257" name="Straight Connector 256"/>
              <p:cNvCxnSpPr/>
              <p:nvPr/>
            </p:nvCxnSpPr>
            <p:spPr>
              <a:xfrm>
                <a:off x="7197703" y="5294001"/>
                <a:ext cx="170722" cy="323028"/>
              </a:xfrm>
              <a:prstGeom prst="line">
                <a:avLst/>
              </a:prstGeom>
              <a:ln w="19050">
                <a:solidFill>
                  <a:schemeClr val="bg2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/>
              <p:cNvCxnSpPr/>
              <p:nvPr/>
            </p:nvCxnSpPr>
            <p:spPr>
              <a:xfrm flipV="1">
                <a:off x="7382939" y="5617029"/>
                <a:ext cx="1598925" cy="14514"/>
              </a:xfrm>
              <a:prstGeom prst="line">
                <a:avLst/>
              </a:prstGeom>
              <a:ln w="19050">
                <a:solidFill>
                  <a:schemeClr val="bg2">
                    <a:lumMod val="75000"/>
                  </a:schemeClr>
                </a:solidFill>
                <a:prstDash val="sysDot"/>
                <a:headEnd type="none"/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4" name="Group 263"/>
            <p:cNvGrpSpPr/>
            <p:nvPr/>
          </p:nvGrpSpPr>
          <p:grpSpPr>
            <a:xfrm flipH="1">
              <a:off x="2540158" y="4092109"/>
              <a:ext cx="1781222" cy="394535"/>
              <a:chOff x="7197703" y="5294001"/>
              <a:chExt cx="1784161" cy="337542"/>
            </a:xfrm>
          </p:grpSpPr>
          <p:cxnSp>
            <p:nvCxnSpPr>
              <p:cNvPr id="265" name="Straight Connector 264"/>
              <p:cNvCxnSpPr/>
              <p:nvPr/>
            </p:nvCxnSpPr>
            <p:spPr>
              <a:xfrm>
                <a:off x="7197703" y="5294001"/>
                <a:ext cx="170722" cy="323028"/>
              </a:xfrm>
              <a:prstGeom prst="line">
                <a:avLst/>
              </a:prstGeom>
              <a:ln w="19050">
                <a:solidFill>
                  <a:schemeClr val="bg2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/>
              <p:nvPr/>
            </p:nvCxnSpPr>
            <p:spPr>
              <a:xfrm flipV="1">
                <a:off x="7382939" y="5617029"/>
                <a:ext cx="1598925" cy="14514"/>
              </a:xfrm>
              <a:prstGeom prst="line">
                <a:avLst/>
              </a:prstGeom>
              <a:ln w="19050">
                <a:solidFill>
                  <a:schemeClr val="bg2">
                    <a:lumMod val="75000"/>
                  </a:schemeClr>
                </a:solidFill>
                <a:prstDash val="sysDot"/>
                <a:headEnd type="none"/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" name="Group 2"/>
          <p:cNvGrpSpPr/>
          <p:nvPr/>
        </p:nvGrpSpPr>
        <p:grpSpPr>
          <a:xfrm>
            <a:off x="3892454" y="2885712"/>
            <a:ext cx="526160" cy="892391"/>
            <a:chOff x="3892454" y="2885712"/>
            <a:chExt cx="526160" cy="892391"/>
          </a:xfrm>
        </p:grpSpPr>
        <p:sp>
          <p:nvSpPr>
            <p:cNvPr id="253" name="TextBox 252"/>
            <p:cNvSpPr txBox="1"/>
            <p:nvPr/>
          </p:nvSpPr>
          <p:spPr>
            <a:xfrm>
              <a:off x="3925067" y="3377993"/>
              <a:ext cx="49354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sz="2000" dirty="0">
                <a:solidFill>
                  <a:schemeClr val="bg1">
                    <a:lumMod val="85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276" name="TextBox 275"/>
            <p:cNvSpPr txBox="1"/>
            <p:nvPr/>
          </p:nvSpPr>
          <p:spPr>
            <a:xfrm>
              <a:off x="3892454" y="2885712"/>
              <a:ext cx="406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>
                      <a:lumMod val="75000"/>
                    </a:schemeClr>
                  </a:solidFill>
                  <a:latin typeface="Arsenal" panose="02010504060200020004" pitchFamily="50" charset="0"/>
                </a:rPr>
                <a:t>1</a:t>
              </a:r>
              <a:endParaRPr lang="id-ID" dirty="0">
                <a:solidFill>
                  <a:schemeClr val="bg1">
                    <a:lumMod val="75000"/>
                  </a:schemeClr>
                </a:solidFill>
                <a:latin typeface="Arsenal" panose="02010504060200020004" pitchFamily="50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822030" y="2842170"/>
            <a:ext cx="494584" cy="998351"/>
            <a:chOff x="4822030" y="2842170"/>
            <a:chExt cx="494584" cy="998351"/>
          </a:xfrm>
        </p:grpSpPr>
        <p:sp>
          <p:nvSpPr>
            <p:cNvPr id="251" name="TextBox 250"/>
            <p:cNvSpPr txBox="1"/>
            <p:nvPr/>
          </p:nvSpPr>
          <p:spPr>
            <a:xfrm>
              <a:off x="4823067" y="3378856"/>
              <a:ext cx="4935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id-ID" sz="2400" dirty="0">
                <a:solidFill>
                  <a:schemeClr val="bg1">
                    <a:lumMod val="85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278" name="TextBox 277"/>
            <p:cNvSpPr txBox="1"/>
            <p:nvPr/>
          </p:nvSpPr>
          <p:spPr>
            <a:xfrm>
              <a:off x="4822030" y="2842170"/>
              <a:ext cx="406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>
                      <a:lumMod val="75000"/>
                    </a:schemeClr>
                  </a:solidFill>
                  <a:latin typeface="Arsenal" panose="02010504060200020004" pitchFamily="50" charset="0"/>
                </a:rPr>
                <a:t>2</a:t>
              </a:r>
              <a:endParaRPr lang="id-ID" sz="2000" dirty="0">
                <a:solidFill>
                  <a:schemeClr val="bg1">
                    <a:lumMod val="75000"/>
                  </a:schemeClr>
                </a:solidFill>
                <a:latin typeface="Arsenal" panose="02010504060200020004" pitchFamily="50" charset="0"/>
              </a:endParaRPr>
            </a:p>
          </p:txBody>
        </p:sp>
      </p:grpSp>
      <p:sp>
        <p:nvSpPr>
          <p:cNvPr id="279" name="TextBox 278"/>
          <p:cNvSpPr txBox="1"/>
          <p:nvPr/>
        </p:nvSpPr>
        <p:spPr>
          <a:xfrm>
            <a:off x="6984362" y="2842170"/>
            <a:ext cx="40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>
                    <a:lumMod val="75000"/>
                  </a:schemeClr>
                </a:solidFill>
                <a:latin typeface="Arsenal" panose="02010504060200020004" pitchFamily="50" charset="0"/>
              </a:rPr>
              <a:t>4</a:t>
            </a:r>
            <a:endParaRPr lang="id-ID" dirty="0">
              <a:solidFill>
                <a:schemeClr val="bg1">
                  <a:lumMod val="75000"/>
                </a:schemeClr>
              </a:solidFill>
              <a:latin typeface="Arsenal" panose="02010504060200020004" pitchFamily="50" charset="0"/>
            </a:endParaRPr>
          </a:p>
        </p:txBody>
      </p:sp>
      <p:sp>
        <p:nvSpPr>
          <p:cNvPr id="280" name="TextBox 279"/>
          <p:cNvSpPr txBox="1"/>
          <p:nvPr/>
        </p:nvSpPr>
        <p:spPr>
          <a:xfrm>
            <a:off x="5895686" y="2713884"/>
            <a:ext cx="40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Arsenal" panose="02010504060200020004" pitchFamily="50" charset="0"/>
              </a:rPr>
              <a:t>3</a:t>
            </a:r>
            <a:endParaRPr lang="id-ID" dirty="0">
              <a:solidFill>
                <a:schemeClr val="bg1">
                  <a:lumMod val="75000"/>
                </a:schemeClr>
              </a:solidFill>
              <a:latin typeface="Arsenal" panose="02010504060200020004" pitchFamily="50" charset="0"/>
            </a:endParaRPr>
          </a:p>
        </p:txBody>
      </p:sp>
      <p:sp>
        <p:nvSpPr>
          <p:cNvPr id="107" name="Content Placeholder 7"/>
          <p:cNvSpPr txBox="1"/>
          <p:nvPr/>
        </p:nvSpPr>
        <p:spPr>
          <a:xfrm>
            <a:off x="3486744" y="39152"/>
            <a:ext cx="5218511" cy="178068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Subtitles</a:t>
            </a: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Avenir Black" panose="02000503020000020003" pitchFamily="2" charset="0"/>
              </a:rPr>
              <a:t> </a:t>
            </a:r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36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1" name="Title 1"/>
          <p:cNvSpPr txBox="1"/>
          <p:nvPr/>
        </p:nvSpPr>
        <p:spPr>
          <a:xfrm>
            <a:off x="4831364" y="866813"/>
            <a:ext cx="2891295" cy="363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+mn-lt"/>
                <a:ea typeface="Roboto" panose="02000000000000000000" pitchFamily="2" charset="0"/>
              </a:rPr>
              <a:t> </a:t>
            </a:r>
          </a:p>
        </p:txBody>
      </p:sp>
      <p:grpSp>
        <p:nvGrpSpPr>
          <p:cNvPr id="112" name="Group 111"/>
          <p:cNvGrpSpPr/>
          <p:nvPr/>
        </p:nvGrpSpPr>
        <p:grpSpPr>
          <a:xfrm>
            <a:off x="5381820" y="900463"/>
            <a:ext cx="1440000" cy="58058"/>
            <a:chOff x="4616262" y="2307771"/>
            <a:chExt cx="2349876" cy="58058"/>
          </a:xfrm>
        </p:grpSpPr>
        <p:sp>
          <p:nvSpPr>
            <p:cNvPr id="113" name="Rectangle 112"/>
            <p:cNvSpPr/>
            <p:nvPr/>
          </p:nvSpPr>
          <p:spPr>
            <a:xfrm>
              <a:off x="4616262" y="2307771"/>
              <a:ext cx="1174938" cy="5805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5791200" y="2307771"/>
              <a:ext cx="1174938" cy="580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15" name="Title 13"/>
          <p:cNvSpPr txBox="1"/>
          <p:nvPr/>
        </p:nvSpPr>
        <p:spPr>
          <a:xfrm>
            <a:off x="95625" y="4103764"/>
            <a:ext cx="2251704" cy="12188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r"/>
            <a:r>
              <a:rPr lang="id-ID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Problem Description</a:t>
            </a:r>
            <a:endParaRPr lang="en-US" sz="1100" dirty="0">
              <a:solidFill>
                <a:schemeClr val="bg1">
                  <a:lumMod val="65000"/>
                </a:schemeClr>
              </a:solidFill>
              <a:latin typeface="Avenir Medium" panose="02000503020000020003" pitchFamily="2" charset="0"/>
              <a:ea typeface="Roboto" panose="02000000000000000000" pitchFamily="2" charset="0"/>
            </a:endParaRPr>
          </a:p>
        </p:txBody>
      </p:sp>
      <p:sp>
        <p:nvSpPr>
          <p:cNvPr id="116" name="Title 13"/>
          <p:cNvSpPr txBox="1"/>
          <p:nvPr/>
        </p:nvSpPr>
        <p:spPr>
          <a:xfrm>
            <a:off x="614893" y="5293890"/>
            <a:ext cx="2085385" cy="109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r"/>
            <a:r>
              <a:rPr lang="id-ID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Context</a:t>
            </a:r>
            <a:r>
              <a:rPr lang="id-ID" sz="14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 </a:t>
            </a:r>
            <a:r>
              <a:rPr lang="id-ID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Analysis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Avenir Medium" panose="02000503020000020003" pitchFamily="2" charset="0"/>
              <a:ea typeface="Roboto" panose="02000000000000000000" pitchFamily="2" charset="0"/>
            </a:endParaRPr>
          </a:p>
        </p:txBody>
      </p:sp>
      <p:sp>
        <p:nvSpPr>
          <p:cNvPr id="118" name="Title 13"/>
          <p:cNvSpPr txBox="1"/>
          <p:nvPr/>
        </p:nvSpPr>
        <p:spPr>
          <a:xfrm>
            <a:off x="4134255" y="5213633"/>
            <a:ext cx="4005424" cy="15605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id-ID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Global</a:t>
            </a:r>
            <a:r>
              <a:rPr lang="id-ID" altLang="zh-CN" sz="14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 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A</a:t>
            </a:r>
            <a:r>
              <a:rPr lang="id-ID" altLang="zh-CN" sz="1800" dirty="0" err="1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rchitecture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venir Medium" panose="02000503020000020003" pitchFamily="2" charset="0"/>
              <a:ea typeface="Roboto" panose="02000000000000000000" pitchFamily="2" charset="0"/>
            </a:endParaRPr>
          </a:p>
        </p:txBody>
      </p:sp>
      <p:sp>
        <p:nvSpPr>
          <p:cNvPr id="119" name="Title 13"/>
          <p:cNvSpPr txBox="1"/>
          <p:nvPr/>
        </p:nvSpPr>
        <p:spPr>
          <a:xfrm>
            <a:off x="9791801" y="4131074"/>
            <a:ext cx="1748342" cy="109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De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fine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 tasks for each student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Avenir Medium" panose="02000503020000020003" pitchFamily="2" charset="0"/>
              <a:ea typeface="Roboto" panose="02000000000000000000" pitchFamily="2" charset="0"/>
            </a:endParaRPr>
          </a:p>
        </p:txBody>
      </p:sp>
      <p:sp>
        <p:nvSpPr>
          <p:cNvPr id="120" name="Title 13"/>
          <p:cNvSpPr txBox="1"/>
          <p:nvPr/>
        </p:nvSpPr>
        <p:spPr>
          <a:xfrm>
            <a:off x="9739199" y="4194807"/>
            <a:ext cx="2241933" cy="109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endParaRPr lang="en-US" sz="1100" dirty="0">
              <a:solidFill>
                <a:schemeClr val="bg1">
                  <a:lumMod val="65000"/>
                </a:schemeClr>
              </a:solidFill>
              <a:latin typeface="Avenir Medium" panose="02000503020000020003" pitchFamily="2" charset="0"/>
              <a:ea typeface="Roboto" panose="02000000000000000000" pitchFamily="2" charset="0"/>
            </a:endParaRPr>
          </a:p>
        </p:txBody>
      </p:sp>
      <p:sp>
        <p:nvSpPr>
          <p:cNvPr id="121" name="Title 13"/>
          <p:cNvSpPr txBox="1"/>
          <p:nvPr/>
        </p:nvSpPr>
        <p:spPr>
          <a:xfrm>
            <a:off x="8947047" y="5045143"/>
            <a:ext cx="2241933" cy="1099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Difficulties</a:t>
            </a:r>
            <a:endParaRPr lang="en-US" altLang="zh-CN" sz="1400" dirty="0">
              <a:solidFill>
                <a:schemeClr val="bg2">
                  <a:lumMod val="50000"/>
                </a:schemeClr>
              </a:solidFill>
              <a:latin typeface="Avenir Medium" panose="02000503020000020003" pitchFamily="2" charset="0"/>
              <a:ea typeface="Roboto" panose="02000000000000000000" pitchFamily="2" charset="0"/>
            </a:endParaRPr>
          </a:p>
        </p:txBody>
      </p:sp>
      <p:sp>
        <p:nvSpPr>
          <p:cNvPr id="122" name="TextBox 278">
            <a:extLst>
              <a:ext uri="{FF2B5EF4-FFF2-40B4-BE49-F238E27FC236}">
                <a16:creationId xmlns:a16="http://schemas.microsoft.com/office/drawing/2014/main" id="{39B72C79-FB1D-A842-A5DD-7AAA2D50945B}"/>
              </a:ext>
            </a:extLst>
          </p:cNvPr>
          <p:cNvSpPr txBox="1"/>
          <p:nvPr/>
        </p:nvSpPr>
        <p:spPr>
          <a:xfrm>
            <a:off x="7924404" y="2815416"/>
            <a:ext cx="40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>
                    <a:lumMod val="75000"/>
                  </a:schemeClr>
                </a:solidFill>
                <a:latin typeface="Arsenal" panose="02010504060200020004" pitchFamily="50" charset="0"/>
              </a:rPr>
              <a:t>5</a:t>
            </a:r>
            <a:endParaRPr lang="id-ID" dirty="0">
              <a:solidFill>
                <a:schemeClr val="bg1">
                  <a:lumMod val="75000"/>
                </a:schemeClr>
              </a:solidFill>
              <a:latin typeface="Arsenal" panose="02010504060200020004" pitchFamily="5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7"/>
          <p:cNvSpPr txBox="1"/>
          <p:nvPr/>
        </p:nvSpPr>
        <p:spPr>
          <a:xfrm>
            <a:off x="1157336" y="678849"/>
            <a:ext cx="9132494" cy="85145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 Problem Description </a:t>
            </a:r>
            <a:r>
              <a:rPr lang="en-US" altLang="zh-CN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&amp;</a:t>
            </a: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 Context Analysis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363583" y="1488704"/>
            <a:ext cx="1440000" cy="58058"/>
            <a:chOff x="4616262" y="2307771"/>
            <a:chExt cx="2349876" cy="58058"/>
          </a:xfrm>
        </p:grpSpPr>
        <p:sp>
          <p:nvSpPr>
            <p:cNvPr id="4" name="Rectangle 3"/>
            <p:cNvSpPr/>
            <p:nvPr/>
          </p:nvSpPr>
          <p:spPr>
            <a:xfrm>
              <a:off x="4616262" y="2307771"/>
              <a:ext cx="1174938" cy="5805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" name="Rectangle 4"/>
            <p:cNvSpPr/>
            <p:nvPr/>
          </p:nvSpPr>
          <p:spPr>
            <a:xfrm>
              <a:off x="5791200" y="2307771"/>
              <a:ext cx="1174938" cy="580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7" name="Title 1"/>
          <p:cNvSpPr txBox="1"/>
          <p:nvPr/>
        </p:nvSpPr>
        <p:spPr>
          <a:xfrm>
            <a:off x="4649885" y="1546762"/>
            <a:ext cx="2891295" cy="363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endParaRPr lang="en-US" sz="1200" dirty="0">
              <a:solidFill>
                <a:schemeClr val="bg2">
                  <a:lumMod val="75000"/>
                </a:schemeClr>
              </a:solidFill>
              <a:latin typeface="+mn-lt"/>
              <a:ea typeface="Roboto" panose="02000000000000000000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267201" y="2355206"/>
            <a:ext cx="7924799" cy="24345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" y="2355206"/>
            <a:ext cx="2119086" cy="24345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133601" y="2355206"/>
            <a:ext cx="2119086" cy="24345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ntent Placeholder 2"/>
          <p:cNvSpPr txBox="1"/>
          <p:nvPr/>
        </p:nvSpPr>
        <p:spPr>
          <a:xfrm>
            <a:off x="4571739" y="2598470"/>
            <a:ext cx="7088674" cy="20160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dirty="0">
                <a:solidFill>
                  <a:schemeClr val="bg1"/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We have chosen a dataset containing information about all audio-video recordings of TED Talks uploaded to the oﬃcial TED.com website until September 21st, 2017. </a:t>
            </a:r>
          </a:p>
          <a:p>
            <a:pPr algn="l"/>
            <a:r>
              <a:rPr lang="en-US" sz="1600" dirty="0">
                <a:solidFill>
                  <a:schemeClr val="bg1"/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We want to use this dataset to start a project of data mining, ﬁnding the relationship of views, number of comments, main topics, languages and areas. In addition, we may ﬁnd a popular topics trend from last ten years and predict what will be discussed at next ﬁve years.</a:t>
            </a:r>
          </a:p>
          <a:p>
            <a:pPr algn="l"/>
            <a:endParaRPr lang="en-US" sz="1400" dirty="0">
              <a:solidFill>
                <a:schemeClr val="bg2">
                  <a:lumMod val="75000"/>
                </a:schemeClr>
              </a:solidFill>
              <a:ea typeface="Roboto" panose="02000000000000000000" pitchFamily="2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9BFA234-E472-0C4A-BE30-5A3FA92EE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87" y="2988260"/>
            <a:ext cx="3175000" cy="1168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124236"/>
              </p:ext>
            </p:extLst>
          </p:nvPr>
        </p:nvGraphicFramePr>
        <p:xfrm>
          <a:off x="-168784" y="2741609"/>
          <a:ext cx="3969508" cy="2509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reeform 6"/>
          <p:cNvSpPr>
            <a:spLocks noEditPoints="1"/>
          </p:cNvSpPr>
          <p:nvPr/>
        </p:nvSpPr>
        <p:spPr bwMode="auto">
          <a:xfrm>
            <a:off x="2360988" y="2271081"/>
            <a:ext cx="240978" cy="256699"/>
          </a:xfrm>
          <a:custGeom>
            <a:avLst/>
            <a:gdLst>
              <a:gd name="T0" fmla="*/ 67 w 376"/>
              <a:gd name="T1" fmla="*/ 3 h 401"/>
              <a:gd name="T2" fmla="*/ 62 w 376"/>
              <a:gd name="T3" fmla="*/ 3 h 401"/>
              <a:gd name="T4" fmla="*/ 0 w 376"/>
              <a:gd name="T5" fmla="*/ 159 h 401"/>
              <a:gd name="T6" fmla="*/ 65 w 376"/>
              <a:gd name="T7" fmla="*/ 223 h 401"/>
              <a:gd name="T8" fmla="*/ 129 w 376"/>
              <a:gd name="T9" fmla="*/ 159 h 401"/>
              <a:gd name="T10" fmla="*/ 67 w 376"/>
              <a:gd name="T11" fmla="*/ 3 h 401"/>
              <a:gd name="T12" fmla="*/ 313 w 376"/>
              <a:gd name="T13" fmla="*/ 3 h 401"/>
              <a:gd name="T14" fmla="*/ 309 w 376"/>
              <a:gd name="T15" fmla="*/ 3 h 401"/>
              <a:gd name="T16" fmla="*/ 246 w 376"/>
              <a:gd name="T17" fmla="*/ 159 h 401"/>
              <a:gd name="T18" fmla="*/ 311 w 376"/>
              <a:gd name="T19" fmla="*/ 223 h 401"/>
              <a:gd name="T20" fmla="*/ 376 w 376"/>
              <a:gd name="T21" fmla="*/ 159 h 401"/>
              <a:gd name="T22" fmla="*/ 313 w 376"/>
              <a:gd name="T23" fmla="*/ 3 h 401"/>
              <a:gd name="T24" fmla="*/ 185 w 376"/>
              <a:gd name="T25" fmla="*/ 180 h 401"/>
              <a:gd name="T26" fmla="*/ 123 w 376"/>
              <a:gd name="T27" fmla="*/ 337 h 401"/>
              <a:gd name="T28" fmla="*/ 188 w 376"/>
              <a:gd name="T29" fmla="*/ 401 h 401"/>
              <a:gd name="T30" fmla="*/ 253 w 376"/>
              <a:gd name="T31" fmla="*/ 337 h 401"/>
              <a:gd name="T32" fmla="*/ 190 w 376"/>
              <a:gd name="T33" fmla="*/ 180 h 401"/>
              <a:gd name="T34" fmla="*/ 185 w 376"/>
              <a:gd name="T35" fmla="*/ 18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6" h="401">
                <a:moveTo>
                  <a:pt x="67" y="3"/>
                </a:moveTo>
                <a:cubicBezTo>
                  <a:pt x="67" y="0"/>
                  <a:pt x="62" y="0"/>
                  <a:pt x="62" y="3"/>
                </a:cubicBezTo>
                <a:cubicBezTo>
                  <a:pt x="52" y="85"/>
                  <a:pt x="0" y="102"/>
                  <a:pt x="0" y="159"/>
                </a:cubicBezTo>
                <a:cubicBezTo>
                  <a:pt x="0" y="195"/>
                  <a:pt x="29" y="223"/>
                  <a:pt x="65" y="223"/>
                </a:cubicBezTo>
                <a:cubicBezTo>
                  <a:pt x="100" y="223"/>
                  <a:pt x="129" y="195"/>
                  <a:pt x="129" y="159"/>
                </a:cubicBezTo>
                <a:cubicBezTo>
                  <a:pt x="129" y="102"/>
                  <a:pt x="77" y="85"/>
                  <a:pt x="67" y="3"/>
                </a:cubicBezTo>
                <a:close/>
                <a:moveTo>
                  <a:pt x="313" y="3"/>
                </a:moveTo>
                <a:cubicBezTo>
                  <a:pt x="313" y="0"/>
                  <a:pt x="309" y="0"/>
                  <a:pt x="309" y="3"/>
                </a:cubicBezTo>
                <a:cubicBezTo>
                  <a:pt x="298" y="85"/>
                  <a:pt x="246" y="102"/>
                  <a:pt x="246" y="159"/>
                </a:cubicBezTo>
                <a:cubicBezTo>
                  <a:pt x="246" y="195"/>
                  <a:pt x="276" y="223"/>
                  <a:pt x="311" y="223"/>
                </a:cubicBezTo>
                <a:cubicBezTo>
                  <a:pt x="346" y="223"/>
                  <a:pt x="376" y="195"/>
                  <a:pt x="376" y="159"/>
                </a:cubicBezTo>
                <a:cubicBezTo>
                  <a:pt x="376" y="102"/>
                  <a:pt x="324" y="85"/>
                  <a:pt x="313" y="3"/>
                </a:cubicBezTo>
                <a:close/>
                <a:moveTo>
                  <a:pt x="185" y="180"/>
                </a:moveTo>
                <a:cubicBezTo>
                  <a:pt x="175" y="263"/>
                  <a:pt x="123" y="280"/>
                  <a:pt x="123" y="337"/>
                </a:cubicBezTo>
                <a:cubicBezTo>
                  <a:pt x="123" y="372"/>
                  <a:pt x="153" y="401"/>
                  <a:pt x="188" y="401"/>
                </a:cubicBezTo>
                <a:cubicBezTo>
                  <a:pt x="223" y="401"/>
                  <a:pt x="253" y="372"/>
                  <a:pt x="253" y="337"/>
                </a:cubicBezTo>
                <a:cubicBezTo>
                  <a:pt x="253" y="280"/>
                  <a:pt x="200" y="263"/>
                  <a:pt x="190" y="180"/>
                </a:cubicBezTo>
                <a:cubicBezTo>
                  <a:pt x="190" y="178"/>
                  <a:pt x="186" y="178"/>
                  <a:pt x="185" y="1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/>
          </a:p>
        </p:txBody>
      </p:sp>
      <p:sp>
        <p:nvSpPr>
          <p:cNvPr id="4" name="Freeform 11"/>
          <p:cNvSpPr>
            <a:spLocks noEditPoints="1"/>
          </p:cNvSpPr>
          <p:nvPr/>
        </p:nvSpPr>
        <p:spPr bwMode="auto">
          <a:xfrm>
            <a:off x="2832206" y="3032090"/>
            <a:ext cx="310577" cy="310906"/>
          </a:xfrm>
          <a:custGeom>
            <a:avLst/>
            <a:gdLst>
              <a:gd name="T0" fmla="*/ 360 w 400"/>
              <a:gd name="T1" fmla="*/ 184 h 400"/>
              <a:gd name="T2" fmla="*/ 360 w 400"/>
              <a:gd name="T3" fmla="*/ 216 h 400"/>
              <a:gd name="T4" fmla="*/ 400 w 400"/>
              <a:gd name="T5" fmla="*/ 200 h 400"/>
              <a:gd name="T6" fmla="*/ 200 w 400"/>
              <a:gd name="T7" fmla="*/ 90 h 400"/>
              <a:gd name="T8" fmla="*/ 200 w 400"/>
              <a:gd name="T9" fmla="*/ 310 h 400"/>
              <a:gd name="T10" fmla="*/ 200 w 400"/>
              <a:gd name="T11" fmla="*/ 90 h 400"/>
              <a:gd name="T12" fmla="*/ 120 w 400"/>
              <a:gd name="T13" fmla="*/ 200 h 400"/>
              <a:gd name="T14" fmla="*/ 280 w 400"/>
              <a:gd name="T15" fmla="*/ 200 h 400"/>
              <a:gd name="T16" fmla="*/ 59 w 400"/>
              <a:gd name="T17" fmla="*/ 200 h 400"/>
              <a:gd name="T18" fmla="*/ 20 w 400"/>
              <a:gd name="T19" fmla="*/ 184 h 400"/>
              <a:gd name="T20" fmla="*/ 20 w 400"/>
              <a:gd name="T21" fmla="*/ 216 h 400"/>
              <a:gd name="T22" fmla="*/ 59 w 400"/>
              <a:gd name="T23" fmla="*/ 200 h 400"/>
              <a:gd name="T24" fmla="*/ 216 w 400"/>
              <a:gd name="T25" fmla="*/ 40 h 400"/>
              <a:gd name="T26" fmla="*/ 200 w 400"/>
              <a:gd name="T27" fmla="*/ 0 h 400"/>
              <a:gd name="T28" fmla="*/ 184 w 400"/>
              <a:gd name="T29" fmla="*/ 40 h 400"/>
              <a:gd name="T30" fmla="*/ 200 w 400"/>
              <a:gd name="T31" fmla="*/ 340 h 400"/>
              <a:gd name="T32" fmla="*/ 184 w 400"/>
              <a:gd name="T33" fmla="*/ 380 h 400"/>
              <a:gd name="T34" fmla="*/ 216 w 400"/>
              <a:gd name="T35" fmla="*/ 380 h 400"/>
              <a:gd name="T36" fmla="*/ 200 w 400"/>
              <a:gd name="T37" fmla="*/ 340 h 400"/>
              <a:gd name="T38" fmla="*/ 350 w 400"/>
              <a:gd name="T39" fmla="*/ 50 h 400"/>
              <a:gd name="T40" fmla="*/ 310 w 400"/>
              <a:gd name="T41" fmla="*/ 67 h 400"/>
              <a:gd name="T42" fmla="*/ 333 w 400"/>
              <a:gd name="T43" fmla="*/ 89 h 400"/>
              <a:gd name="T44" fmla="*/ 66 w 400"/>
              <a:gd name="T45" fmla="*/ 311 h 400"/>
              <a:gd name="T46" fmla="*/ 50 w 400"/>
              <a:gd name="T47" fmla="*/ 350 h 400"/>
              <a:gd name="T48" fmla="*/ 89 w 400"/>
              <a:gd name="T49" fmla="*/ 333 h 400"/>
              <a:gd name="T50" fmla="*/ 66 w 400"/>
              <a:gd name="T51" fmla="*/ 311 h 400"/>
              <a:gd name="T52" fmla="*/ 50 w 400"/>
              <a:gd name="T53" fmla="*/ 50 h 400"/>
              <a:gd name="T54" fmla="*/ 66 w 400"/>
              <a:gd name="T55" fmla="*/ 89 h 400"/>
              <a:gd name="T56" fmla="*/ 89 w 400"/>
              <a:gd name="T57" fmla="*/ 67 h 400"/>
              <a:gd name="T58" fmla="*/ 310 w 400"/>
              <a:gd name="T59" fmla="*/ 333 h 400"/>
              <a:gd name="T60" fmla="*/ 350 w 400"/>
              <a:gd name="T61" fmla="*/ 350 h 400"/>
              <a:gd name="T62" fmla="*/ 333 w 400"/>
              <a:gd name="T63" fmla="*/ 311 h 400"/>
              <a:gd name="T64" fmla="*/ 310 w 400"/>
              <a:gd name="T65" fmla="*/ 333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00" h="400">
                <a:moveTo>
                  <a:pt x="380" y="184"/>
                </a:moveTo>
                <a:cubicBezTo>
                  <a:pt x="376" y="184"/>
                  <a:pt x="364" y="184"/>
                  <a:pt x="360" y="184"/>
                </a:cubicBezTo>
                <a:cubicBezTo>
                  <a:pt x="349" y="184"/>
                  <a:pt x="340" y="191"/>
                  <a:pt x="340" y="200"/>
                </a:cubicBezTo>
                <a:cubicBezTo>
                  <a:pt x="340" y="209"/>
                  <a:pt x="349" y="216"/>
                  <a:pt x="360" y="216"/>
                </a:cubicBezTo>
                <a:cubicBezTo>
                  <a:pt x="364" y="216"/>
                  <a:pt x="376" y="216"/>
                  <a:pt x="380" y="216"/>
                </a:cubicBezTo>
                <a:cubicBezTo>
                  <a:pt x="391" y="216"/>
                  <a:pt x="400" y="209"/>
                  <a:pt x="400" y="200"/>
                </a:cubicBezTo>
                <a:cubicBezTo>
                  <a:pt x="400" y="191"/>
                  <a:pt x="391" y="184"/>
                  <a:pt x="380" y="184"/>
                </a:cubicBezTo>
                <a:close/>
                <a:moveTo>
                  <a:pt x="200" y="90"/>
                </a:moveTo>
                <a:cubicBezTo>
                  <a:pt x="139" y="90"/>
                  <a:pt x="90" y="139"/>
                  <a:pt x="90" y="200"/>
                </a:cubicBezTo>
                <a:cubicBezTo>
                  <a:pt x="90" y="261"/>
                  <a:pt x="139" y="310"/>
                  <a:pt x="200" y="310"/>
                </a:cubicBezTo>
                <a:cubicBezTo>
                  <a:pt x="261" y="310"/>
                  <a:pt x="310" y="261"/>
                  <a:pt x="310" y="200"/>
                </a:cubicBezTo>
                <a:cubicBezTo>
                  <a:pt x="310" y="139"/>
                  <a:pt x="261" y="90"/>
                  <a:pt x="200" y="90"/>
                </a:cubicBezTo>
                <a:close/>
                <a:moveTo>
                  <a:pt x="200" y="280"/>
                </a:moveTo>
                <a:cubicBezTo>
                  <a:pt x="156" y="280"/>
                  <a:pt x="120" y="244"/>
                  <a:pt x="120" y="200"/>
                </a:cubicBezTo>
                <a:cubicBezTo>
                  <a:pt x="120" y="156"/>
                  <a:pt x="156" y="120"/>
                  <a:pt x="200" y="120"/>
                </a:cubicBezTo>
                <a:cubicBezTo>
                  <a:pt x="244" y="120"/>
                  <a:pt x="280" y="156"/>
                  <a:pt x="280" y="200"/>
                </a:cubicBezTo>
                <a:cubicBezTo>
                  <a:pt x="280" y="244"/>
                  <a:pt x="244" y="280"/>
                  <a:pt x="200" y="280"/>
                </a:cubicBezTo>
                <a:close/>
                <a:moveTo>
                  <a:pt x="59" y="200"/>
                </a:moveTo>
                <a:cubicBezTo>
                  <a:pt x="59" y="191"/>
                  <a:pt x="51" y="184"/>
                  <a:pt x="40" y="184"/>
                </a:cubicBezTo>
                <a:cubicBezTo>
                  <a:pt x="36" y="184"/>
                  <a:pt x="23" y="184"/>
                  <a:pt x="20" y="184"/>
                </a:cubicBezTo>
                <a:cubicBezTo>
                  <a:pt x="9" y="184"/>
                  <a:pt x="0" y="191"/>
                  <a:pt x="0" y="200"/>
                </a:cubicBezTo>
                <a:cubicBezTo>
                  <a:pt x="0" y="209"/>
                  <a:pt x="9" y="216"/>
                  <a:pt x="20" y="216"/>
                </a:cubicBezTo>
                <a:cubicBezTo>
                  <a:pt x="23" y="216"/>
                  <a:pt x="36" y="216"/>
                  <a:pt x="40" y="216"/>
                </a:cubicBezTo>
                <a:cubicBezTo>
                  <a:pt x="51" y="216"/>
                  <a:pt x="59" y="209"/>
                  <a:pt x="59" y="200"/>
                </a:cubicBezTo>
                <a:close/>
                <a:moveTo>
                  <a:pt x="200" y="60"/>
                </a:moveTo>
                <a:cubicBezTo>
                  <a:pt x="209" y="60"/>
                  <a:pt x="216" y="51"/>
                  <a:pt x="216" y="40"/>
                </a:cubicBezTo>
                <a:cubicBezTo>
                  <a:pt x="216" y="36"/>
                  <a:pt x="216" y="24"/>
                  <a:pt x="216" y="20"/>
                </a:cubicBezTo>
                <a:cubicBezTo>
                  <a:pt x="216" y="9"/>
                  <a:pt x="209" y="0"/>
                  <a:pt x="200" y="0"/>
                </a:cubicBezTo>
                <a:cubicBezTo>
                  <a:pt x="191" y="0"/>
                  <a:pt x="184" y="9"/>
                  <a:pt x="184" y="20"/>
                </a:cubicBezTo>
                <a:cubicBezTo>
                  <a:pt x="184" y="24"/>
                  <a:pt x="184" y="36"/>
                  <a:pt x="184" y="40"/>
                </a:cubicBezTo>
                <a:cubicBezTo>
                  <a:pt x="184" y="51"/>
                  <a:pt x="191" y="60"/>
                  <a:pt x="200" y="60"/>
                </a:cubicBezTo>
                <a:close/>
                <a:moveTo>
                  <a:pt x="200" y="340"/>
                </a:moveTo>
                <a:cubicBezTo>
                  <a:pt x="191" y="340"/>
                  <a:pt x="184" y="349"/>
                  <a:pt x="184" y="360"/>
                </a:cubicBezTo>
                <a:cubicBezTo>
                  <a:pt x="184" y="364"/>
                  <a:pt x="184" y="376"/>
                  <a:pt x="184" y="380"/>
                </a:cubicBezTo>
                <a:cubicBezTo>
                  <a:pt x="184" y="391"/>
                  <a:pt x="191" y="400"/>
                  <a:pt x="200" y="400"/>
                </a:cubicBezTo>
                <a:cubicBezTo>
                  <a:pt x="209" y="400"/>
                  <a:pt x="216" y="391"/>
                  <a:pt x="216" y="380"/>
                </a:cubicBezTo>
                <a:cubicBezTo>
                  <a:pt x="216" y="376"/>
                  <a:pt x="216" y="364"/>
                  <a:pt x="216" y="360"/>
                </a:cubicBezTo>
                <a:cubicBezTo>
                  <a:pt x="216" y="349"/>
                  <a:pt x="209" y="340"/>
                  <a:pt x="200" y="340"/>
                </a:cubicBezTo>
                <a:close/>
                <a:moveTo>
                  <a:pt x="347" y="75"/>
                </a:moveTo>
                <a:cubicBezTo>
                  <a:pt x="355" y="67"/>
                  <a:pt x="356" y="56"/>
                  <a:pt x="350" y="50"/>
                </a:cubicBezTo>
                <a:cubicBezTo>
                  <a:pt x="344" y="44"/>
                  <a:pt x="332" y="45"/>
                  <a:pt x="324" y="53"/>
                </a:cubicBezTo>
                <a:cubicBezTo>
                  <a:pt x="322" y="55"/>
                  <a:pt x="313" y="64"/>
                  <a:pt x="310" y="67"/>
                </a:cubicBezTo>
                <a:cubicBezTo>
                  <a:pt x="303" y="74"/>
                  <a:pt x="301" y="86"/>
                  <a:pt x="308" y="92"/>
                </a:cubicBezTo>
                <a:cubicBezTo>
                  <a:pt x="314" y="98"/>
                  <a:pt x="325" y="97"/>
                  <a:pt x="333" y="89"/>
                </a:cubicBezTo>
                <a:cubicBezTo>
                  <a:pt x="335" y="87"/>
                  <a:pt x="345" y="77"/>
                  <a:pt x="347" y="75"/>
                </a:cubicBezTo>
                <a:close/>
                <a:moveTo>
                  <a:pt x="66" y="311"/>
                </a:moveTo>
                <a:cubicBezTo>
                  <a:pt x="64" y="313"/>
                  <a:pt x="55" y="322"/>
                  <a:pt x="52" y="325"/>
                </a:cubicBezTo>
                <a:cubicBezTo>
                  <a:pt x="45" y="332"/>
                  <a:pt x="43" y="344"/>
                  <a:pt x="50" y="350"/>
                </a:cubicBezTo>
                <a:cubicBezTo>
                  <a:pt x="56" y="356"/>
                  <a:pt x="67" y="355"/>
                  <a:pt x="75" y="347"/>
                </a:cubicBezTo>
                <a:cubicBezTo>
                  <a:pt x="77" y="345"/>
                  <a:pt x="87" y="335"/>
                  <a:pt x="89" y="333"/>
                </a:cubicBezTo>
                <a:cubicBezTo>
                  <a:pt x="97" y="325"/>
                  <a:pt x="98" y="314"/>
                  <a:pt x="92" y="308"/>
                </a:cubicBezTo>
                <a:cubicBezTo>
                  <a:pt x="86" y="302"/>
                  <a:pt x="74" y="303"/>
                  <a:pt x="66" y="311"/>
                </a:cubicBezTo>
                <a:close/>
                <a:moveTo>
                  <a:pt x="75" y="53"/>
                </a:moveTo>
                <a:cubicBezTo>
                  <a:pt x="67" y="45"/>
                  <a:pt x="56" y="44"/>
                  <a:pt x="50" y="50"/>
                </a:cubicBezTo>
                <a:cubicBezTo>
                  <a:pt x="43" y="56"/>
                  <a:pt x="45" y="67"/>
                  <a:pt x="52" y="75"/>
                </a:cubicBezTo>
                <a:cubicBezTo>
                  <a:pt x="55" y="77"/>
                  <a:pt x="64" y="87"/>
                  <a:pt x="66" y="89"/>
                </a:cubicBezTo>
                <a:cubicBezTo>
                  <a:pt x="74" y="97"/>
                  <a:pt x="86" y="98"/>
                  <a:pt x="92" y="92"/>
                </a:cubicBezTo>
                <a:cubicBezTo>
                  <a:pt x="98" y="86"/>
                  <a:pt x="97" y="74"/>
                  <a:pt x="89" y="67"/>
                </a:cubicBezTo>
                <a:cubicBezTo>
                  <a:pt x="87" y="64"/>
                  <a:pt x="77" y="55"/>
                  <a:pt x="75" y="53"/>
                </a:cubicBezTo>
                <a:close/>
                <a:moveTo>
                  <a:pt x="310" y="333"/>
                </a:moveTo>
                <a:cubicBezTo>
                  <a:pt x="313" y="335"/>
                  <a:pt x="322" y="345"/>
                  <a:pt x="324" y="347"/>
                </a:cubicBezTo>
                <a:cubicBezTo>
                  <a:pt x="332" y="355"/>
                  <a:pt x="344" y="356"/>
                  <a:pt x="350" y="350"/>
                </a:cubicBezTo>
                <a:cubicBezTo>
                  <a:pt x="356" y="344"/>
                  <a:pt x="355" y="332"/>
                  <a:pt x="347" y="325"/>
                </a:cubicBezTo>
                <a:cubicBezTo>
                  <a:pt x="345" y="322"/>
                  <a:pt x="335" y="313"/>
                  <a:pt x="333" y="311"/>
                </a:cubicBezTo>
                <a:cubicBezTo>
                  <a:pt x="325" y="303"/>
                  <a:pt x="314" y="302"/>
                  <a:pt x="308" y="308"/>
                </a:cubicBezTo>
                <a:cubicBezTo>
                  <a:pt x="301" y="314"/>
                  <a:pt x="303" y="325"/>
                  <a:pt x="310" y="3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/>
          </a:p>
        </p:txBody>
      </p:sp>
      <p:sp>
        <p:nvSpPr>
          <p:cNvPr id="5" name="Freeform 21"/>
          <p:cNvSpPr>
            <a:spLocks noEditPoints="1"/>
          </p:cNvSpPr>
          <p:nvPr/>
        </p:nvSpPr>
        <p:spPr bwMode="auto">
          <a:xfrm>
            <a:off x="3048325" y="3902691"/>
            <a:ext cx="264573" cy="265408"/>
          </a:xfrm>
          <a:custGeom>
            <a:avLst/>
            <a:gdLst>
              <a:gd name="T0" fmla="*/ 390 w 403"/>
              <a:gd name="T1" fmla="*/ 150 h 404"/>
              <a:gd name="T2" fmla="*/ 241 w 403"/>
              <a:gd name="T3" fmla="*/ 110 h 404"/>
              <a:gd name="T4" fmla="*/ 215 w 403"/>
              <a:gd name="T5" fmla="*/ 13 h 404"/>
              <a:gd name="T6" fmla="*/ 195 w 403"/>
              <a:gd name="T7" fmla="*/ 2 h 404"/>
              <a:gd name="T8" fmla="*/ 14 w 403"/>
              <a:gd name="T9" fmla="*/ 51 h 404"/>
              <a:gd name="T10" fmla="*/ 2 w 403"/>
              <a:gd name="T11" fmla="*/ 70 h 404"/>
              <a:gd name="T12" fmla="*/ 67 w 403"/>
              <a:gd name="T13" fmla="*/ 311 h 404"/>
              <a:gd name="T14" fmla="*/ 86 w 403"/>
              <a:gd name="T15" fmla="*/ 322 h 404"/>
              <a:gd name="T16" fmla="*/ 159 w 403"/>
              <a:gd name="T17" fmla="*/ 302 h 404"/>
              <a:gd name="T18" fmla="*/ 149 w 403"/>
              <a:gd name="T19" fmla="*/ 339 h 404"/>
              <a:gd name="T20" fmla="*/ 160 w 403"/>
              <a:gd name="T21" fmla="*/ 358 h 404"/>
              <a:gd name="T22" fmla="*/ 322 w 403"/>
              <a:gd name="T23" fmla="*/ 401 h 404"/>
              <a:gd name="T24" fmla="*/ 342 w 403"/>
              <a:gd name="T25" fmla="*/ 391 h 404"/>
              <a:gd name="T26" fmla="*/ 401 w 403"/>
              <a:gd name="T27" fmla="*/ 169 h 404"/>
              <a:gd name="T28" fmla="*/ 390 w 403"/>
              <a:gd name="T29" fmla="*/ 150 h 404"/>
              <a:gd name="T30" fmla="*/ 34 w 403"/>
              <a:gd name="T31" fmla="*/ 75 h 404"/>
              <a:gd name="T32" fmla="*/ 191 w 403"/>
              <a:gd name="T33" fmla="*/ 33 h 404"/>
              <a:gd name="T34" fmla="*/ 249 w 403"/>
              <a:gd name="T35" fmla="*/ 249 h 404"/>
              <a:gd name="T36" fmla="*/ 92 w 403"/>
              <a:gd name="T37" fmla="*/ 291 h 404"/>
              <a:gd name="T38" fmla="*/ 34 w 403"/>
              <a:gd name="T39" fmla="*/ 75 h 404"/>
              <a:gd name="T40" fmla="*/ 315 w 403"/>
              <a:gd name="T41" fmla="*/ 371 h 404"/>
              <a:gd name="T42" fmla="*/ 179 w 403"/>
              <a:gd name="T43" fmla="*/ 334 h 404"/>
              <a:gd name="T44" fmla="*/ 190 w 403"/>
              <a:gd name="T45" fmla="*/ 294 h 404"/>
              <a:gd name="T46" fmla="*/ 268 w 403"/>
              <a:gd name="T47" fmla="*/ 273 h 404"/>
              <a:gd name="T48" fmla="*/ 279 w 403"/>
              <a:gd name="T49" fmla="*/ 254 h 404"/>
              <a:gd name="T50" fmla="*/ 249 w 403"/>
              <a:gd name="T51" fmla="*/ 142 h 404"/>
              <a:gd name="T52" fmla="*/ 368 w 403"/>
              <a:gd name="T53" fmla="*/ 174 h 404"/>
              <a:gd name="T54" fmla="*/ 315 w 403"/>
              <a:gd name="T55" fmla="*/ 371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3" h="404">
                <a:moveTo>
                  <a:pt x="390" y="150"/>
                </a:moveTo>
                <a:cubicBezTo>
                  <a:pt x="241" y="110"/>
                  <a:pt x="241" y="110"/>
                  <a:pt x="241" y="110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3" y="5"/>
                  <a:pt x="204" y="0"/>
                  <a:pt x="195" y="2"/>
                </a:cubicBezTo>
                <a:cubicBezTo>
                  <a:pt x="14" y="51"/>
                  <a:pt x="14" y="51"/>
                  <a:pt x="14" y="51"/>
                </a:cubicBezTo>
                <a:cubicBezTo>
                  <a:pt x="5" y="53"/>
                  <a:pt x="0" y="62"/>
                  <a:pt x="2" y="70"/>
                </a:cubicBezTo>
                <a:cubicBezTo>
                  <a:pt x="67" y="311"/>
                  <a:pt x="67" y="311"/>
                  <a:pt x="67" y="311"/>
                </a:cubicBezTo>
                <a:cubicBezTo>
                  <a:pt x="69" y="319"/>
                  <a:pt x="78" y="324"/>
                  <a:pt x="86" y="322"/>
                </a:cubicBezTo>
                <a:cubicBezTo>
                  <a:pt x="159" y="302"/>
                  <a:pt x="159" y="302"/>
                  <a:pt x="159" y="302"/>
                </a:cubicBezTo>
                <a:cubicBezTo>
                  <a:pt x="149" y="339"/>
                  <a:pt x="149" y="339"/>
                  <a:pt x="149" y="339"/>
                </a:cubicBezTo>
                <a:cubicBezTo>
                  <a:pt x="147" y="347"/>
                  <a:pt x="152" y="356"/>
                  <a:pt x="160" y="358"/>
                </a:cubicBezTo>
                <a:cubicBezTo>
                  <a:pt x="322" y="401"/>
                  <a:pt x="322" y="401"/>
                  <a:pt x="322" y="401"/>
                </a:cubicBezTo>
                <a:cubicBezTo>
                  <a:pt x="331" y="404"/>
                  <a:pt x="340" y="399"/>
                  <a:pt x="342" y="391"/>
                </a:cubicBezTo>
                <a:cubicBezTo>
                  <a:pt x="401" y="169"/>
                  <a:pt x="401" y="169"/>
                  <a:pt x="401" y="169"/>
                </a:cubicBezTo>
                <a:cubicBezTo>
                  <a:pt x="403" y="161"/>
                  <a:pt x="398" y="152"/>
                  <a:pt x="390" y="150"/>
                </a:cubicBezTo>
                <a:close/>
                <a:moveTo>
                  <a:pt x="34" y="75"/>
                </a:moveTo>
                <a:cubicBezTo>
                  <a:pt x="191" y="33"/>
                  <a:pt x="191" y="33"/>
                  <a:pt x="191" y="33"/>
                </a:cubicBezTo>
                <a:cubicBezTo>
                  <a:pt x="249" y="249"/>
                  <a:pt x="249" y="249"/>
                  <a:pt x="249" y="249"/>
                </a:cubicBezTo>
                <a:cubicBezTo>
                  <a:pt x="92" y="291"/>
                  <a:pt x="92" y="291"/>
                  <a:pt x="92" y="291"/>
                </a:cubicBezTo>
                <a:lnTo>
                  <a:pt x="34" y="75"/>
                </a:lnTo>
                <a:close/>
                <a:moveTo>
                  <a:pt x="315" y="371"/>
                </a:moveTo>
                <a:cubicBezTo>
                  <a:pt x="179" y="334"/>
                  <a:pt x="179" y="334"/>
                  <a:pt x="179" y="334"/>
                </a:cubicBezTo>
                <a:cubicBezTo>
                  <a:pt x="190" y="294"/>
                  <a:pt x="190" y="294"/>
                  <a:pt x="190" y="294"/>
                </a:cubicBezTo>
                <a:cubicBezTo>
                  <a:pt x="268" y="273"/>
                  <a:pt x="268" y="273"/>
                  <a:pt x="268" y="273"/>
                </a:cubicBezTo>
                <a:cubicBezTo>
                  <a:pt x="276" y="271"/>
                  <a:pt x="282" y="262"/>
                  <a:pt x="279" y="254"/>
                </a:cubicBezTo>
                <a:cubicBezTo>
                  <a:pt x="249" y="142"/>
                  <a:pt x="249" y="142"/>
                  <a:pt x="249" y="142"/>
                </a:cubicBezTo>
                <a:cubicBezTo>
                  <a:pt x="368" y="174"/>
                  <a:pt x="368" y="174"/>
                  <a:pt x="368" y="174"/>
                </a:cubicBezTo>
                <a:lnTo>
                  <a:pt x="315" y="3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/>
          </a:p>
        </p:txBody>
      </p:sp>
      <p:sp>
        <p:nvSpPr>
          <p:cNvPr id="6" name="Freeform 26"/>
          <p:cNvSpPr/>
          <p:nvPr/>
        </p:nvSpPr>
        <p:spPr bwMode="auto">
          <a:xfrm>
            <a:off x="2443126" y="4814555"/>
            <a:ext cx="217797" cy="225877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393122" y="3126297"/>
            <a:ext cx="1776948" cy="1818196"/>
            <a:chOff x="3497882" y="3966973"/>
            <a:chExt cx="1776948" cy="1520912"/>
          </a:xfrm>
        </p:grpSpPr>
        <p:cxnSp>
          <p:nvCxnSpPr>
            <p:cNvPr id="16" name="Straight Connector 15"/>
            <p:cNvCxnSpPr>
              <a:cxnSpLocks/>
            </p:cNvCxnSpPr>
            <p:nvPr/>
          </p:nvCxnSpPr>
          <p:spPr>
            <a:xfrm>
              <a:off x="3708448" y="3966973"/>
              <a:ext cx="1561409" cy="1"/>
            </a:xfrm>
            <a:prstGeom prst="line">
              <a:avLst/>
            </a:prstGeom>
            <a:ln w="19050">
              <a:solidFill>
                <a:schemeClr val="bg2">
                  <a:lumMod val="75000"/>
                </a:schemeClr>
              </a:solidFill>
              <a:prstDash val="sysDot"/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>
              <a:cxnSpLocks/>
            </p:cNvCxnSpPr>
            <p:nvPr/>
          </p:nvCxnSpPr>
          <p:spPr>
            <a:xfrm flipV="1">
              <a:off x="3899280" y="4725263"/>
              <a:ext cx="1375550" cy="16793"/>
            </a:xfrm>
            <a:prstGeom prst="line">
              <a:avLst/>
            </a:prstGeom>
            <a:ln w="19050">
              <a:solidFill>
                <a:schemeClr val="bg2">
                  <a:lumMod val="75000"/>
                </a:schemeClr>
              </a:solidFill>
              <a:prstDash val="sysDot"/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3497882" y="5487885"/>
              <a:ext cx="1771975" cy="0"/>
            </a:xfrm>
            <a:prstGeom prst="line">
              <a:avLst/>
            </a:prstGeom>
            <a:ln w="19050">
              <a:solidFill>
                <a:schemeClr val="bg2">
                  <a:lumMod val="75000"/>
                </a:schemeClr>
              </a:solidFill>
              <a:prstDash val="sysDot"/>
              <a:headEnd type="none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Content Placeholder 7"/>
          <p:cNvSpPr txBox="1"/>
          <p:nvPr/>
        </p:nvSpPr>
        <p:spPr>
          <a:xfrm>
            <a:off x="3124390" y="51838"/>
            <a:ext cx="6305241" cy="85145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The </a:t>
            </a:r>
            <a:r>
              <a:rPr lang="en-US" altLang="zh-CN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G</a:t>
            </a: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oals of the </a:t>
            </a:r>
            <a:r>
              <a:rPr lang="en-US" altLang="zh-CN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A</a:t>
            </a: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pplication </a:t>
            </a:r>
          </a:p>
        </p:txBody>
      </p:sp>
      <p:sp>
        <p:nvSpPr>
          <p:cNvPr id="58" name="Title 1"/>
          <p:cNvSpPr txBox="1"/>
          <p:nvPr/>
        </p:nvSpPr>
        <p:spPr>
          <a:xfrm>
            <a:off x="4831364" y="866813"/>
            <a:ext cx="2891295" cy="363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endParaRPr lang="en-US" sz="1200" dirty="0">
              <a:solidFill>
                <a:schemeClr val="bg2">
                  <a:lumMod val="75000"/>
                </a:schemeClr>
              </a:solidFill>
              <a:latin typeface="+mn-lt"/>
              <a:ea typeface="Roboto" panose="02000000000000000000" pitchFamily="2" charset="0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5376000" y="928345"/>
            <a:ext cx="1440000" cy="58058"/>
            <a:chOff x="4616262" y="2307771"/>
            <a:chExt cx="2349876" cy="58058"/>
          </a:xfrm>
        </p:grpSpPr>
        <p:sp>
          <p:nvSpPr>
            <p:cNvPr id="50" name="Rectangle 49"/>
            <p:cNvSpPr/>
            <p:nvPr/>
          </p:nvSpPr>
          <p:spPr>
            <a:xfrm>
              <a:off x="4616262" y="2307771"/>
              <a:ext cx="1174938" cy="5805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5791200" y="2307771"/>
              <a:ext cx="1174938" cy="580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303237" y="288408"/>
            <a:ext cx="5549488" cy="5217515"/>
            <a:chOff x="5344070" y="2133877"/>
            <a:chExt cx="3998712" cy="4206106"/>
          </a:xfrm>
        </p:grpSpPr>
        <p:sp>
          <p:nvSpPr>
            <p:cNvPr id="52" name="Title 13"/>
            <p:cNvSpPr txBox="1"/>
            <p:nvPr/>
          </p:nvSpPr>
          <p:spPr>
            <a:xfrm>
              <a:off x="5373275" y="2133877"/>
              <a:ext cx="3969507" cy="93761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endParaRPr lang="en-US" sz="1100" dirty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endParaRPr>
            </a:p>
          </p:txBody>
        </p:sp>
        <p:sp>
          <p:nvSpPr>
            <p:cNvPr id="53" name="Title 13"/>
            <p:cNvSpPr txBox="1"/>
            <p:nvPr/>
          </p:nvSpPr>
          <p:spPr>
            <a:xfrm>
              <a:off x="5373275" y="5402370"/>
              <a:ext cx="3969507" cy="93761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en-US" sz="20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3. After watching, they may give some advice like </a:t>
              </a:r>
              <a:r>
                <a:rPr lang="en-US" sz="2000" dirty="0">
                  <a:solidFill>
                    <a:srgbClr val="FF0000"/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'I like it' </a:t>
              </a:r>
              <a:r>
                <a:rPr lang="en-US" sz="20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and </a:t>
              </a:r>
              <a:r>
                <a:rPr lang="en-US" sz="2000" dirty="0">
                  <a:solidFill>
                    <a:srgbClr val="FF0000"/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'I do not like it'. </a:t>
              </a:r>
              <a:endParaRPr lang="en-US" sz="20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9" name="Title 13"/>
            <p:cNvSpPr txBox="1"/>
            <p:nvPr/>
          </p:nvSpPr>
          <p:spPr>
            <a:xfrm>
              <a:off x="5364187" y="3906692"/>
              <a:ext cx="3969507" cy="93761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en-US" sz="20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1. Choose some of the generalized topics which they are interested in. </a:t>
              </a:r>
              <a:endParaRPr lang="id-ID" sz="20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0" name="Title 13"/>
            <p:cNvSpPr txBox="1"/>
            <p:nvPr/>
          </p:nvSpPr>
          <p:spPr>
            <a:xfrm>
              <a:off x="5344070" y="4827983"/>
              <a:ext cx="3976133" cy="64889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en-US" sz="2000" dirty="0">
                  <a:solidFill>
                    <a:schemeClr val="bg2">
                      <a:lumMod val="50000"/>
                    </a:schemeClr>
                  </a:solidFill>
                  <a:latin typeface="Avenir Medium" panose="02000503020000020003" pitchFamily="2" charset="0"/>
                  <a:ea typeface="Roboto" panose="02000000000000000000" pitchFamily="2" charset="0"/>
                </a:rPr>
                <a:t>2. Watch the recommendation from our application. </a:t>
              </a:r>
              <a:endParaRPr lang="id-ID" sz="20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61" name="Title 13"/>
            <p:cNvSpPr txBox="1"/>
            <p:nvPr/>
          </p:nvSpPr>
          <p:spPr>
            <a:xfrm>
              <a:off x="5367770" y="5191143"/>
              <a:ext cx="3969507" cy="93761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endParaRPr lang="en-US" sz="1100" dirty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endParaRP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B4C69993-5227-4194-B080-9B7A65EB7E69}"/>
              </a:ext>
            </a:extLst>
          </p:cNvPr>
          <p:cNvSpPr/>
          <p:nvPr/>
        </p:nvSpPr>
        <p:spPr>
          <a:xfrm>
            <a:off x="935602" y="1352077"/>
            <a:ext cx="925796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We tend to develop an application </a:t>
            </a:r>
            <a:r>
              <a:rPr lang="en-US" altLang="zh-CN" sz="2000" dirty="0">
                <a:solidFill>
                  <a:srgbClr val="FF0000"/>
                </a:solidFill>
                <a:latin typeface="Avenir Medium" panose="02000503020000020003" pitchFamily="2" charset="0"/>
              </a:rPr>
              <a:t>recommending TED Talks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and seeing the popular topics trend between any time period. </a:t>
            </a:r>
          </a:p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After register and log in our web application, users would do things as follow:</a:t>
            </a:r>
          </a:p>
          <a:p>
            <a:endParaRPr lang="zh-CN" altLang="en-US" sz="20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B1780B4-AF43-4FDC-A5AF-28C692F3E05D}"/>
              </a:ext>
            </a:extLst>
          </p:cNvPr>
          <p:cNvSpPr/>
          <p:nvPr/>
        </p:nvSpPr>
        <p:spPr>
          <a:xfrm>
            <a:off x="1107881" y="5675843"/>
            <a:ext cx="9085690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And they can also see the trend in diﬀerent areas and diﬀerent time periods, which will be displayed as a histogram or bar chart.</a:t>
            </a:r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Freeform 135"/>
          <p:cNvSpPr>
            <a:spLocks noChangeAspect="1"/>
          </p:cNvSpPr>
          <p:nvPr/>
        </p:nvSpPr>
        <p:spPr>
          <a:xfrm>
            <a:off x="5093365" y="2254958"/>
            <a:ext cx="1606154" cy="1606154"/>
          </a:xfrm>
          <a:custGeom>
            <a:avLst/>
            <a:gdLst>
              <a:gd name="connsiteX0" fmla="*/ 0 w 1694355"/>
              <a:gd name="connsiteY0" fmla="*/ 847178 h 1694355"/>
              <a:gd name="connsiteX1" fmla="*/ 847178 w 1694355"/>
              <a:gd name="connsiteY1" fmla="*/ 0 h 1694355"/>
              <a:gd name="connsiteX2" fmla="*/ 1694356 w 1694355"/>
              <a:gd name="connsiteY2" fmla="*/ 847178 h 1694355"/>
              <a:gd name="connsiteX3" fmla="*/ 847178 w 1694355"/>
              <a:gd name="connsiteY3" fmla="*/ 1694356 h 1694355"/>
              <a:gd name="connsiteX4" fmla="*/ 0 w 1694355"/>
              <a:gd name="connsiteY4" fmla="*/ 847178 h 1694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4355" h="1694355">
                <a:moveTo>
                  <a:pt x="0" y="847178"/>
                </a:moveTo>
                <a:cubicBezTo>
                  <a:pt x="0" y="379295"/>
                  <a:pt x="379295" y="0"/>
                  <a:pt x="847178" y="0"/>
                </a:cubicBezTo>
                <a:cubicBezTo>
                  <a:pt x="1315061" y="0"/>
                  <a:pt x="1694356" y="379295"/>
                  <a:pt x="1694356" y="847178"/>
                </a:cubicBezTo>
                <a:cubicBezTo>
                  <a:pt x="1694356" y="1315061"/>
                  <a:pt x="1315061" y="1694356"/>
                  <a:pt x="847178" y="1694356"/>
                </a:cubicBezTo>
                <a:cubicBezTo>
                  <a:pt x="379295" y="1694356"/>
                  <a:pt x="0" y="1315061"/>
                  <a:pt x="0" y="847178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40000"/>
                  <a:lumOff val="60000"/>
                </a:schemeClr>
              </a:gs>
              <a:gs pos="46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8133" tIns="248133" rIns="248133" bIns="248133" numCol="1" spcCol="1270" anchor="ctr" anchorCtr="0">
            <a:noAutofit/>
          </a:bodyPr>
          <a:lstStyle/>
          <a:p>
            <a:pPr lvl="0"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4100" kern="1200"/>
          </a:p>
        </p:txBody>
      </p:sp>
      <p:grpSp>
        <p:nvGrpSpPr>
          <p:cNvPr id="194" name="Group 193"/>
          <p:cNvGrpSpPr>
            <a:grpSpLocks noChangeAspect="1"/>
          </p:cNvGrpSpPr>
          <p:nvPr/>
        </p:nvGrpSpPr>
        <p:grpSpPr>
          <a:xfrm>
            <a:off x="8205709" y="2176378"/>
            <a:ext cx="2268859" cy="2088000"/>
            <a:chOff x="8554750" y="2712235"/>
            <a:chExt cx="2542687" cy="2340000"/>
          </a:xfrm>
        </p:grpSpPr>
        <p:sp>
          <p:nvSpPr>
            <p:cNvPr id="150" name="Oval 149"/>
            <p:cNvSpPr/>
            <p:nvPr/>
          </p:nvSpPr>
          <p:spPr>
            <a:xfrm>
              <a:off x="8554750" y="3516866"/>
              <a:ext cx="148351" cy="14835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0" name="Oval 139"/>
            <p:cNvSpPr/>
            <p:nvPr/>
          </p:nvSpPr>
          <p:spPr>
            <a:xfrm flipV="1">
              <a:off x="8650295" y="4260986"/>
              <a:ext cx="187499" cy="187499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1" name="Oval 140"/>
            <p:cNvSpPr/>
            <p:nvPr/>
          </p:nvSpPr>
          <p:spPr>
            <a:xfrm flipV="1">
              <a:off x="8781545" y="4523487"/>
              <a:ext cx="187499" cy="18749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2" name="Oval 141"/>
            <p:cNvSpPr/>
            <p:nvPr/>
          </p:nvSpPr>
          <p:spPr>
            <a:xfrm flipV="1">
              <a:off x="9096545" y="4363843"/>
              <a:ext cx="294641" cy="2946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3" name="Oval 142"/>
            <p:cNvSpPr/>
            <p:nvPr/>
          </p:nvSpPr>
          <p:spPr>
            <a:xfrm flipV="1">
              <a:off x="9359044" y="4759737"/>
              <a:ext cx="187499" cy="187499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4" name="Oval 143"/>
            <p:cNvSpPr/>
            <p:nvPr/>
          </p:nvSpPr>
          <p:spPr>
            <a:xfrm flipV="1">
              <a:off x="9700296" y="4864736"/>
              <a:ext cx="187499" cy="187499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5" name="Oval 144"/>
            <p:cNvSpPr/>
            <p:nvPr/>
          </p:nvSpPr>
          <p:spPr>
            <a:xfrm flipV="1">
              <a:off x="10120295" y="4680985"/>
              <a:ext cx="187499" cy="18749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6" name="Oval 145"/>
            <p:cNvSpPr/>
            <p:nvPr/>
          </p:nvSpPr>
          <p:spPr>
            <a:xfrm flipV="1">
              <a:off x="10382795" y="4442595"/>
              <a:ext cx="294641" cy="29464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7" name="Oval 146"/>
            <p:cNvSpPr/>
            <p:nvPr/>
          </p:nvSpPr>
          <p:spPr>
            <a:xfrm flipV="1">
              <a:off x="10750295" y="4260986"/>
              <a:ext cx="187499" cy="187499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8" name="Oval 147"/>
            <p:cNvSpPr/>
            <p:nvPr/>
          </p:nvSpPr>
          <p:spPr>
            <a:xfrm flipV="1">
              <a:off x="10907794" y="3972236"/>
              <a:ext cx="187499" cy="187499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9" name="Oval 148"/>
            <p:cNvSpPr/>
            <p:nvPr/>
          </p:nvSpPr>
          <p:spPr>
            <a:xfrm flipV="1">
              <a:off x="9542795" y="4228843"/>
              <a:ext cx="482142" cy="482143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1" name="Oval 150"/>
            <p:cNvSpPr/>
            <p:nvPr/>
          </p:nvSpPr>
          <p:spPr>
            <a:xfrm flipV="1">
              <a:off x="8676546" y="3182594"/>
              <a:ext cx="294641" cy="294642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2" name="Oval 151"/>
            <p:cNvSpPr/>
            <p:nvPr/>
          </p:nvSpPr>
          <p:spPr>
            <a:xfrm flipV="1">
              <a:off x="9070295" y="2838663"/>
              <a:ext cx="428572" cy="42857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3" name="Oval 152"/>
            <p:cNvSpPr/>
            <p:nvPr/>
          </p:nvSpPr>
          <p:spPr>
            <a:xfrm flipV="1">
              <a:off x="9621545" y="2738485"/>
              <a:ext cx="187499" cy="18749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4" name="Oval 153"/>
            <p:cNvSpPr/>
            <p:nvPr/>
          </p:nvSpPr>
          <p:spPr>
            <a:xfrm flipV="1">
              <a:off x="9726545" y="2972594"/>
              <a:ext cx="294641" cy="29464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5" name="Oval 154"/>
            <p:cNvSpPr/>
            <p:nvPr/>
          </p:nvSpPr>
          <p:spPr>
            <a:xfrm flipV="1">
              <a:off x="9989046" y="2712235"/>
              <a:ext cx="187499" cy="187499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6" name="Oval 155"/>
            <p:cNvSpPr/>
            <p:nvPr/>
          </p:nvSpPr>
          <p:spPr>
            <a:xfrm flipV="1">
              <a:off x="10225296" y="2891162"/>
              <a:ext cx="428572" cy="428572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7" name="Oval 156"/>
            <p:cNvSpPr/>
            <p:nvPr/>
          </p:nvSpPr>
          <p:spPr>
            <a:xfrm flipV="1">
              <a:off x="10802796" y="3130093"/>
              <a:ext cx="294641" cy="2946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186" name="Group 185"/>
          <p:cNvGrpSpPr>
            <a:grpSpLocks noChangeAspect="1"/>
          </p:cNvGrpSpPr>
          <p:nvPr/>
        </p:nvGrpSpPr>
        <p:grpSpPr>
          <a:xfrm flipH="1" flipV="1">
            <a:off x="1522404" y="2063565"/>
            <a:ext cx="2298807" cy="2088000"/>
            <a:chOff x="1254638" y="2413516"/>
            <a:chExt cx="2040047" cy="1851429"/>
          </a:xfrm>
        </p:grpSpPr>
        <p:sp>
          <p:nvSpPr>
            <p:cNvPr id="166" name="Oval 165"/>
            <p:cNvSpPr/>
            <p:nvPr/>
          </p:nvSpPr>
          <p:spPr>
            <a:xfrm>
              <a:off x="1358484" y="2891208"/>
              <a:ext cx="148351" cy="14835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7" name="Oval 166"/>
            <p:cNvSpPr/>
            <p:nvPr/>
          </p:nvSpPr>
          <p:spPr>
            <a:xfrm>
              <a:off x="1462330" y="2683515"/>
              <a:ext cx="148351" cy="1483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8" name="Oval 167"/>
            <p:cNvSpPr/>
            <p:nvPr/>
          </p:nvSpPr>
          <p:spPr>
            <a:xfrm>
              <a:off x="1711561" y="2725055"/>
              <a:ext cx="233123" cy="233123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9" name="Oval 168"/>
            <p:cNvSpPr/>
            <p:nvPr/>
          </p:nvSpPr>
          <p:spPr>
            <a:xfrm>
              <a:off x="1919253" y="2496592"/>
              <a:ext cx="148351" cy="14835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0" name="Oval 169"/>
            <p:cNvSpPr/>
            <p:nvPr/>
          </p:nvSpPr>
          <p:spPr>
            <a:xfrm>
              <a:off x="2189254" y="2413516"/>
              <a:ext cx="148351" cy="148351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1" name="Oval 170"/>
            <p:cNvSpPr/>
            <p:nvPr/>
          </p:nvSpPr>
          <p:spPr>
            <a:xfrm>
              <a:off x="2521561" y="2558901"/>
              <a:ext cx="148351" cy="1483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2" name="Oval 171"/>
            <p:cNvSpPr/>
            <p:nvPr/>
          </p:nvSpPr>
          <p:spPr>
            <a:xfrm>
              <a:off x="2729254" y="2662746"/>
              <a:ext cx="233123" cy="233123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3" name="Oval 172"/>
            <p:cNvSpPr/>
            <p:nvPr/>
          </p:nvSpPr>
          <p:spPr>
            <a:xfrm>
              <a:off x="3020023" y="2891208"/>
              <a:ext cx="148351" cy="148351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4" name="Oval 173"/>
            <p:cNvSpPr/>
            <p:nvPr/>
          </p:nvSpPr>
          <p:spPr>
            <a:xfrm>
              <a:off x="3144638" y="3119670"/>
              <a:ext cx="148351" cy="148351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5" name="Oval 174"/>
            <p:cNvSpPr/>
            <p:nvPr/>
          </p:nvSpPr>
          <p:spPr>
            <a:xfrm>
              <a:off x="2064638" y="2683515"/>
              <a:ext cx="381475" cy="381476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6" name="Oval 175"/>
            <p:cNvSpPr/>
            <p:nvPr/>
          </p:nvSpPr>
          <p:spPr>
            <a:xfrm>
              <a:off x="1254638" y="3472747"/>
              <a:ext cx="148351" cy="14835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7" name="Oval 176"/>
            <p:cNvSpPr/>
            <p:nvPr/>
          </p:nvSpPr>
          <p:spPr>
            <a:xfrm>
              <a:off x="1379254" y="3659670"/>
              <a:ext cx="233123" cy="233123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8" name="Oval 177"/>
            <p:cNvSpPr/>
            <p:nvPr/>
          </p:nvSpPr>
          <p:spPr>
            <a:xfrm>
              <a:off x="1690792" y="3825824"/>
              <a:ext cx="339090" cy="339090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9" name="Oval 178"/>
            <p:cNvSpPr/>
            <p:nvPr/>
          </p:nvSpPr>
          <p:spPr>
            <a:xfrm>
              <a:off x="2126946" y="4095825"/>
              <a:ext cx="148351" cy="1483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0" name="Oval 179"/>
            <p:cNvSpPr/>
            <p:nvPr/>
          </p:nvSpPr>
          <p:spPr>
            <a:xfrm>
              <a:off x="2210023" y="3825824"/>
              <a:ext cx="233123" cy="233123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1" name="Oval 180"/>
            <p:cNvSpPr/>
            <p:nvPr/>
          </p:nvSpPr>
          <p:spPr>
            <a:xfrm>
              <a:off x="2417716" y="4116594"/>
              <a:ext cx="148351" cy="148351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2" name="Oval 181"/>
            <p:cNvSpPr/>
            <p:nvPr/>
          </p:nvSpPr>
          <p:spPr>
            <a:xfrm>
              <a:off x="2604639" y="3784286"/>
              <a:ext cx="339090" cy="33909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3" name="Oval 182"/>
            <p:cNvSpPr/>
            <p:nvPr/>
          </p:nvSpPr>
          <p:spPr>
            <a:xfrm>
              <a:off x="3061562" y="3701209"/>
              <a:ext cx="233123" cy="233123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187" name="Half Frame 186"/>
          <p:cNvSpPr/>
          <p:nvPr/>
        </p:nvSpPr>
        <p:spPr>
          <a:xfrm rot="8100000">
            <a:off x="3958790" y="2763748"/>
            <a:ext cx="404162" cy="404751"/>
          </a:xfrm>
          <a:prstGeom prst="halfFram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89" name="Half Frame 188"/>
          <p:cNvSpPr>
            <a:spLocks noChangeAspect="1"/>
          </p:cNvSpPr>
          <p:nvPr/>
        </p:nvSpPr>
        <p:spPr>
          <a:xfrm rot="8100000">
            <a:off x="4073140" y="2656524"/>
            <a:ext cx="641527" cy="642462"/>
          </a:xfrm>
          <a:prstGeom prst="halfFram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92" name="Half Frame 191"/>
          <p:cNvSpPr/>
          <p:nvPr/>
        </p:nvSpPr>
        <p:spPr>
          <a:xfrm rot="18900000">
            <a:off x="7499728" y="2782087"/>
            <a:ext cx="404162" cy="404751"/>
          </a:xfrm>
          <a:prstGeom prst="halfFram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93" name="Half Frame 192"/>
          <p:cNvSpPr>
            <a:spLocks noChangeAspect="1"/>
          </p:cNvSpPr>
          <p:nvPr/>
        </p:nvSpPr>
        <p:spPr>
          <a:xfrm rot="18900000">
            <a:off x="7095282" y="2695658"/>
            <a:ext cx="641527" cy="642462"/>
          </a:xfrm>
          <a:prstGeom prst="halfFram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96" name="TextBox 195"/>
          <p:cNvSpPr txBox="1">
            <a:spLocks noChangeAspect="1"/>
          </p:cNvSpPr>
          <p:nvPr/>
        </p:nvSpPr>
        <p:spPr>
          <a:xfrm>
            <a:off x="1246173" y="2867119"/>
            <a:ext cx="3043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dirty="0">
                <a:solidFill>
                  <a:schemeClr val="bg2">
                    <a:lumMod val="75000"/>
                  </a:schemeClr>
                </a:solidFill>
                <a:latin typeface="Avenir Medium" panose="02000503020000020003" pitchFamily="2" charset="0"/>
              </a:rPr>
              <a:t>Backward-end</a:t>
            </a:r>
          </a:p>
        </p:txBody>
      </p:sp>
      <p:sp>
        <p:nvSpPr>
          <p:cNvPr id="197" name="TextBox 196"/>
          <p:cNvSpPr txBox="1">
            <a:spLocks noChangeAspect="1"/>
          </p:cNvSpPr>
          <p:nvPr/>
        </p:nvSpPr>
        <p:spPr>
          <a:xfrm>
            <a:off x="8479640" y="2918290"/>
            <a:ext cx="1663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Forward-end</a:t>
            </a:r>
          </a:p>
        </p:txBody>
      </p:sp>
      <p:sp>
        <p:nvSpPr>
          <p:cNvPr id="204" name="TextBox 203"/>
          <p:cNvSpPr txBox="1">
            <a:spLocks noChangeAspect="1"/>
          </p:cNvSpPr>
          <p:nvPr/>
        </p:nvSpPr>
        <p:spPr>
          <a:xfrm>
            <a:off x="5126552" y="2940448"/>
            <a:ext cx="15019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400" b="1" dirty="0">
                <a:solidFill>
                  <a:schemeClr val="bg1">
                    <a:lumMod val="95000"/>
                  </a:schemeClr>
                </a:solidFill>
              </a:rPr>
              <a:t>PRODUCT</a:t>
            </a:r>
          </a:p>
        </p:txBody>
      </p:sp>
      <p:sp>
        <p:nvSpPr>
          <p:cNvPr id="70" name="Title 1"/>
          <p:cNvSpPr txBox="1"/>
          <p:nvPr/>
        </p:nvSpPr>
        <p:spPr>
          <a:xfrm>
            <a:off x="4831364" y="866813"/>
            <a:ext cx="2891295" cy="363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endParaRPr lang="en-US" sz="1200" dirty="0">
              <a:solidFill>
                <a:schemeClr val="bg2">
                  <a:lumMod val="75000"/>
                </a:schemeClr>
              </a:solidFill>
              <a:latin typeface="+mn-lt"/>
              <a:ea typeface="Roboto" panose="02000000000000000000" pitchFamily="2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2CB943A-C809-4B5F-9364-936DDC8B31BE}"/>
              </a:ext>
            </a:extLst>
          </p:cNvPr>
          <p:cNvSpPr txBox="1"/>
          <p:nvPr/>
        </p:nvSpPr>
        <p:spPr>
          <a:xfrm>
            <a:off x="915921" y="1241134"/>
            <a:ext cx="1075016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We decide to develop a web application,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so our system contains forward-end and backward-end.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39764F8-3A1E-4121-BCFB-2DDCF69D8791}"/>
              </a:ext>
            </a:extLst>
          </p:cNvPr>
          <p:cNvSpPr txBox="1"/>
          <p:nvPr/>
        </p:nvSpPr>
        <p:spPr>
          <a:xfrm>
            <a:off x="931227" y="4600612"/>
            <a:ext cx="3916636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Using a web framework of Python called </a:t>
            </a:r>
            <a:r>
              <a:rPr lang="en-US" altLang="zh-CN" sz="2000" dirty="0">
                <a:solidFill>
                  <a:srgbClr val="FF0000"/>
                </a:solidFill>
                <a:latin typeface="Avenir Medium" panose="02000503020000020003" pitchFamily="2" charset="0"/>
              </a:rPr>
              <a:t>Django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 to operating the data given by our data analysis program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using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Avenir Medium" panose="02000503020000020003" pitchFamily="2" charset="0"/>
              </a:rPr>
              <a:t>pandas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and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Avenir Medium" panose="02000503020000020003" pitchFamily="2" charset="0"/>
              </a:rPr>
              <a:t>TensorFlow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.</a:t>
            </a:r>
          </a:p>
          <a:p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534D8F3-22B6-4AB8-8E5D-1695D5511D9A}"/>
              </a:ext>
            </a:extLst>
          </p:cNvPr>
          <p:cNvSpPr txBox="1"/>
          <p:nvPr/>
        </p:nvSpPr>
        <p:spPr>
          <a:xfrm>
            <a:off x="7515643" y="4648990"/>
            <a:ext cx="39677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Using the web framework called </a:t>
            </a:r>
            <a:r>
              <a:rPr lang="en-US" altLang="zh-CN" sz="2000" dirty="0">
                <a:solidFill>
                  <a:srgbClr val="FF0000"/>
                </a:solidFill>
                <a:latin typeface="Avenir Medium" panose="02000503020000020003" pitchFamily="2" charset="0"/>
              </a:rPr>
              <a:t>React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 to show data gotten from the backward-end. 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Avenir Medium" panose="02000503020000020003" pitchFamily="2" charset="0"/>
            </a:endParaRPr>
          </a:p>
        </p:txBody>
      </p:sp>
      <p:sp>
        <p:nvSpPr>
          <p:cNvPr id="60" name="Content Placeholder 7">
            <a:extLst>
              <a:ext uri="{FF2B5EF4-FFF2-40B4-BE49-F238E27FC236}">
                <a16:creationId xmlns:a16="http://schemas.microsoft.com/office/drawing/2014/main" id="{41040AB9-35A6-F547-92E2-82EB85309AE4}"/>
              </a:ext>
            </a:extLst>
          </p:cNvPr>
          <p:cNvSpPr txBox="1"/>
          <p:nvPr/>
        </p:nvSpPr>
        <p:spPr>
          <a:xfrm>
            <a:off x="3640383" y="7566"/>
            <a:ext cx="5218511" cy="85145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id-ID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 Global </a:t>
            </a:r>
            <a:r>
              <a:rPr lang="en-US" altLang="zh-CN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A</a:t>
            </a:r>
            <a:r>
              <a:rPr lang="id-ID" sz="3600" dirty="0" err="1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rchitecture</a:t>
            </a:r>
            <a:r>
              <a:rPr lang="id-ID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 </a:t>
            </a:r>
            <a:endParaRPr lang="en-US" sz="3600" dirty="0">
              <a:solidFill>
                <a:schemeClr val="bg2">
                  <a:lumMod val="50000"/>
                </a:schemeClr>
              </a:solidFill>
              <a:latin typeface="Avenir Medium" panose="02000503020000020003" pitchFamily="2" charset="0"/>
            </a:endParaRPr>
          </a:p>
        </p:txBody>
      </p:sp>
      <p:grpSp>
        <p:nvGrpSpPr>
          <p:cNvPr id="61" name="Group 70">
            <a:extLst>
              <a:ext uri="{FF2B5EF4-FFF2-40B4-BE49-F238E27FC236}">
                <a16:creationId xmlns:a16="http://schemas.microsoft.com/office/drawing/2014/main" id="{E0088502-B1DF-8549-9DF2-7CB4D90F749D}"/>
              </a:ext>
            </a:extLst>
          </p:cNvPr>
          <p:cNvGrpSpPr/>
          <p:nvPr/>
        </p:nvGrpSpPr>
        <p:grpSpPr>
          <a:xfrm>
            <a:off x="5556768" y="844754"/>
            <a:ext cx="1440000" cy="58058"/>
            <a:chOff x="4616262" y="2307771"/>
            <a:chExt cx="2349876" cy="58058"/>
          </a:xfrm>
        </p:grpSpPr>
        <p:sp>
          <p:nvSpPr>
            <p:cNvPr id="62" name="Rectangle 71">
              <a:extLst>
                <a:ext uri="{FF2B5EF4-FFF2-40B4-BE49-F238E27FC236}">
                  <a16:creationId xmlns:a16="http://schemas.microsoft.com/office/drawing/2014/main" id="{F8C408DB-5B24-9E4B-AA0F-9AAC4C6DE9DB}"/>
                </a:ext>
              </a:extLst>
            </p:cNvPr>
            <p:cNvSpPr/>
            <p:nvPr/>
          </p:nvSpPr>
          <p:spPr>
            <a:xfrm>
              <a:off x="4616262" y="2307771"/>
              <a:ext cx="1174938" cy="5805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63" name="Rectangle 72">
              <a:extLst>
                <a:ext uri="{FF2B5EF4-FFF2-40B4-BE49-F238E27FC236}">
                  <a16:creationId xmlns:a16="http://schemas.microsoft.com/office/drawing/2014/main" id="{9D9C2378-6D51-DC4C-B37B-09A0D590780E}"/>
                </a:ext>
              </a:extLst>
            </p:cNvPr>
            <p:cNvSpPr/>
            <p:nvPr/>
          </p:nvSpPr>
          <p:spPr>
            <a:xfrm>
              <a:off x="5791200" y="2307771"/>
              <a:ext cx="1174938" cy="580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Content Placeholder 7"/>
          <p:cNvSpPr txBox="1"/>
          <p:nvPr/>
        </p:nvSpPr>
        <p:spPr>
          <a:xfrm>
            <a:off x="3640383" y="7566"/>
            <a:ext cx="5218511" cy="85145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id-ID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 Global </a:t>
            </a:r>
            <a:r>
              <a:rPr lang="en-US" altLang="zh-CN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A</a:t>
            </a:r>
            <a:r>
              <a:rPr lang="id-ID" sz="3600" dirty="0" err="1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rchitecture</a:t>
            </a:r>
            <a:r>
              <a:rPr lang="id-ID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 </a:t>
            </a:r>
            <a:endParaRPr lang="en-US" sz="3600" dirty="0">
              <a:solidFill>
                <a:schemeClr val="bg2">
                  <a:lumMod val="50000"/>
                </a:schemeClr>
              </a:solidFill>
              <a:latin typeface="Avenir Medium" panose="02000503020000020003" pitchFamily="2" charset="0"/>
            </a:endParaRPr>
          </a:p>
        </p:txBody>
      </p:sp>
      <p:sp>
        <p:nvSpPr>
          <p:cNvPr id="70" name="Title 1"/>
          <p:cNvSpPr txBox="1"/>
          <p:nvPr/>
        </p:nvSpPr>
        <p:spPr>
          <a:xfrm>
            <a:off x="4831364" y="866813"/>
            <a:ext cx="2891295" cy="363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endParaRPr lang="en-US" sz="1200" dirty="0">
              <a:solidFill>
                <a:schemeClr val="bg2">
                  <a:lumMod val="75000"/>
                </a:schemeClr>
              </a:solidFill>
              <a:latin typeface="+mn-lt"/>
              <a:ea typeface="Roboto" panose="02000000000000000000" pitchFamily="2" charset="0"/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5556768" y="844754"/>
            <a:ext cx="1440000" cy="58058"/>
            <a:chOff x="4616262" y="2307771"/>
            <a:chExt cx="2349876" cy="58058"/>
          </a:xfrm>
        </p:grpSpPr>
        <p:sp>
          <p:nvSpPr>
            <p:cNvPr id="72" name="Rectangle 71"/>
            <p:cNvSpPr/>
            <p:nvPr/>
          </p:nvSpPr>
          <p:spPr>
            <a:xfrm>
              <a:off x="4616262" y="2307771"/>
              <a:ext cx="1174938" cy="5805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791200" y="2307771"/>
              <a:ext cx="1174938" cy="580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72CB943A-C809-4B5F-9364-936DDC8B31BE}"/>
              </a:ext>
            </a:extLst>
          </p:cNvPr>
          <p:cNvSpPr txBox="1"/>
          <p:nvPr/>
        </p:nvSpPr>
        <p:spPr>
          <a:xfrm>
            <a:off x="874557" y="1048592"/>
            <a:ext cx="107501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Medium" panose="02000503020000020003" pitchFamily="2" charset="0"/>
              </a:rPr>
              <a:t>We could get the architecture diagram like this</a:t>
            </a:r>
            <a:r>
              <a:rPr lang="en-US" altLang="zh-CN" sz="2000" dirty="0">
                <a:latin typeface="Avenir Medium" panose="02000503020000020003" pitchFamily="2" charset="0"/>
              </a:rPr>
              <a:t>:</a:t>
            </a:r>
          </a:p>
          <a:p>
            <a:r>
              <a:rPr lang="en-US" altLang="zh-CN" sz="2000" dirty="0"/>
              <a:t>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64DE56-D248-D343-9074-B6B69238BD45}"/>
              </a:ext>
            </a:extLst>
          </p:cNvPr>
          <p:cNvSpPr txBox="1"/>
          <p:nvPr/>
        </p:nvSpPr>
        <p:spPr>
          <a:xfrm>
            <a:off x="7271691" y="1756478"/>
            <a:ext cx="425400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latin typeface="Avenir Roman" panose="02000503020000020003" pitchFamily="2" charset="0"/>
              </a:rPr>
              <a:t>First of all, we use a Python data processing framework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called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Pandas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to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extract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the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data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from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.csv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file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to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a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specific data format for TensorFlow.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latin typeface="Avenir Roman" panose="02000503020000020003" pitchFamily="2" charset="0"/>
              </a:rPr>
              <a:t>After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getting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the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data,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we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use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TensorFlow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to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train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our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model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and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get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a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prediction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from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our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000" dirty="0">
                <a:latin typeface="Avenir Roman" panose="02000503020000020003" pitchFamily="2" charset="0"/>
              </a:rPr>
              <a:t>The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result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of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TensorFlow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will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be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organized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by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using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Django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and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then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will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be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sent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to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the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web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page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by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prescribed</a:t>
            </a:r>
            <a:r>
              <a:rPr kumimoji="1" lang="zh-CN" altLang="en-US" sz="2000" dirty="0">
                <a:latin typeface="Avenir Roman" panose="02000503020000020003" pitchFamily="2" charset="0"/>
              </a:rPr>
              <a:t> </a:t>
            </a:r>
            <a:r>
              <a:rPr kumimoji="1" lang="en-US" altLang="zh-CN" sz="2000" dirty="0">
                <a:latin typeface="Avenir Roman" panose="02000503020000020003" pitchFamily="2" charset="0"/>
              </a:rPr>
              <a:t>interfaces.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C8AC3B2-3FED-F34D-8D21-8EEAE3559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00" y="1511040"/>
            <a:ext cx="6653765" cy="503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096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E6F02297-C062-D341-86DA-DF28AA697CAD}"/>
              </a:ext>
            </a:extLst>
          </p:cNvPr>
          <p:cNvSpPr txBox="1"/>
          <p:nvPr/>
        </p:nvSpPr>
        <p:spPr>
          <a:xfrm>
            <a:off x="3640383" y="7566"/>
            <a:ext cx="5218511" cy="85145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id-ID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 Global </a:t>
            </a:r>
            <a:r>
              <a:rPr lang="en-US" altLang="zh-CN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A</a:t>
            </a:r>
            <a:r>
              <a:rPr lang="id-ID" sz="3600" dirty="0" err="1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rchitecture</a:t>
            </a:r>
            <a:r>
              <a:rPr lang="id-ID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 </a:t>
            </a:r>
            <a:endParaRPr lang="en-US" sz="3600" dirty="0">
              <a:solidFill>
                <a:schemeClr val="bg2">
                  <a:lumMod val="50000"/>
                </a:schemeClr>
              </a:solidFill>
              <a:latin typeface="Avenir Medium" panose="02000503020000020003" pitchFamily="2" charset="0"/>
            </a:endParaRPr>
          </a:p>
        </p:txBody>
      </p:sp>
      <p:grpSp>
        <p:nvGrpSpPr>
          <p:cNvPr id="5" name="Group 70">
            <a:extLst>
              <a:ext uri="{FF2B5EF4-FFF2-40B4-BE49-F238E27FC236}">
                <a16:creationId xmlns:a16="http://schemas.microsoft.com/office/drawing/2014/main" id="{D9614359-4C8C-0C4F-AF42-6D64AB12348E}"/>
              </a:ext>
            </a:extLst>
          </p:cNvPr>
          <p:cNvGrpSpPr/>
          <p:nvPr/>
        </p:nvGrpSpPr>
        <p:grpSpPr>
          <a:xfrm>
            <a:off x="5556768" y="844754"/>
            <a:ext cx="1440000" cy="58058"/>
            <a:chOff x="4616262" y="2307771"/>
            <a:chExt cx="2349876" cy="58058"/>
          </a:xfrm>
        </p:grpSpPr>
        <p:sp>
          <p:nvSpPr>
            <p:cNvPr id="6" name="Rectangle 71">
              <a:extLst>
                <a:ext uri="{FF2B5EF4-FFF2-40B4-BE49-F238E27FC236}">
                  <a16:creationId xmlns:a16="http://schemas.microsoft.com/office/drawing/2014/main" id="{604AD132-EE6B-3A4C-8CF0-7BBDF13225A2}"/>
                </a:ext>
              </a:extLst>
            </p:cNvPr>
            <p:cNvSpPr/>
            <p:nvPr/>
          </p:nvSpPr>
          <p:spPr>
            <a:xfrm>
              <a:off x="4616262" y="2307771"/>
              <a:ext cx="1174938" cy="5805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Rectangle 72">
              <a:extLst>
                <a:ext uri="{FF2B5EF4-FFF2-40B4-BE49-F238E27FC236}">
                  <a16:creationId xmlns:a16="http://schemas.microsoft.com/office/drawing/2014/main" id="{0BDAC60B-B854-144E-97A1-677CB58CA98C}"/>
                </a:ext>
              </a:extLst>
            </p:cNvPr>
            <p:cNvSpPr/>
            <p:nvPr/>
          </p:nvSpPr>
          <p:spPr>
            <a:xfrm>
              <a:off x="5791200" y="2307771"/>
              <a:ext cx="1174938" cy="580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97E83E6B-4CB5-2A4D-ADDF-555A4ED87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08" y="1668130"/>
            <a:ext cx="4965700" cy="45212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AFEFB60A-785B-384F-BBCF-18A04BB9F4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2034" y="902811"/>
            <a:ext cx="6529732" cy="5955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60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CC5DD2D7-77A6-3D42-B7D7-A9989AACC668}"/>
              </a:ext>
            </a:extLst>
          </p:cNvPr>
          <p:cNvSpPr txBox="1"/>
          <p:nvPr/>
        </p:nvSpPr>
        <p:spPr>
          <a:xfrm>
            <a:off x="3640383" y="7566"/>
            <a:ext cx="5218511" cy="85145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id-ID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 Global </a:t>
            </a:r>
            <a:r>
              <a:rPr lang="en-US" altLang="zh-CN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A</a:t>
            </a:r>
            <a:r>
              <a:rPr lang="id-ID" sz="3600" dirty="0" err="1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rchitecture</a:t>
            </a:r>
            <a:r>
              <a:rPr lang="id-ID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 </a:t>
            </a:r>
            <a:endParaRPr lang="en-US" sz="3600" dirty="0">
              <a:solidFill>
                <a:schemeClr val="bg2">
                  <a:lumMod val="50000"/>
                </a:schemeClr>
              </a:solidFill>
              <a:latin typeface="Avenir Medium" panose="02000503020000020003" pitchFamily="2" charset="0"/>
            </a:endParaRPr>
          </a:p>
        </p:txBody>
      </p:sp>
      <p:grpSp>
        <p:nvGrpSpPr>
          <p:cNvPr id="5" name="Group 70">
            <a:extLst>
              <a:ext uri="{FF2B5EF4-FFF2-40B4-BE49-F238E27FC236}">
                <a16:creationId xmlns:a16="http://schemas.microsoft.com/office/drawing/2014/main" id="{149B12BC-453D-9143-B1B8-1C054A419F2A}"/>
              </a:ext>
            </a:extLst>
          </p:cNvPr>
          <p:cNvGrpSpPr/>
          <p:nvPr/>
        </p:nvGrpSpPr>
        <p:grpSpPr>
          <a:xfrm>
            <a:off x="5556768" y="844754"/>
            <a:ext cx="1440000" cy="58058"/>
            <a:chOff x="4616262" y="2307771"/>
            <a:chExt cx="2349876" cy="58058"/>
          </a:xfrm>
        </p:grpSpPr>
        <p:sp>
          <p:nvSpPr>
            <p:cNvPr id="6" name="Rectangle 71">
              <a:extLst>
                <a:ext uri="{FF2B5EF4-FFF2-40B4-BE49-F238E27FC236}">
                  <a16:creationId xmlns:a16="http://schemas.microsoft.com/office/drawing/2014/main" id="{B63F2302-1EF9-194C-B78C-53764EBFDE5D}"/>
                </a:ext>
              </a:extLst>
            </p:cNvPr>
            <p:cNvSpPr/>
            <p:nvPr/>
          </p:nvSpPr>
          <p:spPr>
            <a:xfrm>
              <a:off x="4616262" y="2307771"/>
              <a:ext cx="1174938" cy="5805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Rectangle 72">
              <a:extLst>
                <a:ext uri="{FF2B5EF4-FFF2-40B4-BE49-F238E27FC236}">
                  <a16:creationId xmlns:a16="http://schemas.microsoft.com/office/drawing/2014/main" id="{5F24307E-3A09-E14F-97AA-71B1933E0BDA}"/>
                </a:ext>
              </a:extLst>
            </p:cNvPr>
            <p:cNvSpPr/>
            <p:nvPr/>
          </p:nvSpPr>
          <p:spPr>
            <a:xfrm>
              <a:off x="5791200" y="2307771"/>
              <a:ext cx="1174938" cy="580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39740B5F-A593-5B4C-A837-F7FB25B12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39" y="844754"/>
            <a:ext cx="6835429" cy="612069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F0574FD-944A-5946-9903-0CB426BCB132}"/>
              </a:ext>
            </a:extLst>
          </p:cNvPr>
          <p:cNvSpPr txBox="1"/>
          <p:nvPr/>
        </p:nvSpPr>
        <p:spPr>
          <a:xfrm>
            <a:off x="6996768" y="2031975"/>
            <a:ext cx="414669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" altLang="zh-CN" sz="2000" dirty="0">
                <a:latin typeface="Avenir Medium" panose="02000503020000020003" pitchFamily="2" charset="0"/>
              </a:rPr>
              <a:t>The overall design follows the MVC design pattern.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" altLang="zh-CN" sz="2000" dirty="0">
                <a:latin typeface="Avenir Medium" panose="02000503020000020003" pitchFamily="2" charset="0"/>
              </a:rPr>
              <a:t>We abstract users, videos, and charts into models to facilitate the exchange and delivery of data.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" altLang="zh-CN" sz="2000" dirty="0">
                <a:latin typeface="Avenir Medium" panose="02000503020000020003" pitchFamily="2" charset="0"/>
              </a:rPr>
              <a:t>The front end and back end will request and pass data through their respective controllers.</a:t>
            </a:r>
            <a:endParaRPr kumimoji="1" lang="zh-CN" altLang="en-US" sz="2000" dirty="0">
              <a:latin typeface="Avenir Medium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643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Isosceles Triangle 336"/>
          <p:cNvSpPr/>
          <p:nvPr/>
        </p:nvSpPr>
        <p:spPr>
          <a:xfrm rot="5400000">
            <a:off x="835238" y="1510772"/>
            <a:ext cx="152399" cy="131379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1" name="Isosceles Triangle 340"/>
          <p:cNvSpPr/>
          <p:nvPr/>
        </p:nvSpPr>
        <p:spPr>
          <a:xfrm rot="5400000">
            <a:off x="900928" y="3996989"/>
            <a:ext cx="152399" cy="131379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1" name="Rectangle 350"/>
          <p:cNvSpPr/>
          <p:nvPr/>
        </p:nvSpPr>
        <p:spPr>
          <a:xfrm>
            <a:off x="0" y="5831451"/>
            <a:ext cx="12192000" cy="104061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8" name="Content Placeholder 7"/>
          <p:cNvSpPr txBox="1"/>
          <p:nvPr/>
        </p:nvSpPr>
        <p:spPr>
          <a:xfrm>
            <a:off x="3486744" y="4375"/>
            <a:ext cx="5218511" cy="85145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id-ID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 D</a:t>
            </a:r>
            <a:r>
              <a:rPr lang="en-US" altLang="zh-CN" sz="3600" dirty="0" err="1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iffi</a:t>
            </a:r>
            <a:r>
              <a:rPr lang="id-ID" sz="36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</a:rPr>
              <a:t>culties </a:t>
            </a:r>
            <a:endParaRPr lang="en-US" sz="3600" dirty="0">
              <a:solidFill>
                <a:schemeClr val="bg2">
                  <a:lumMod val="50000"/>
                </a:schemeClr>
              </a:solidFill>
              <a:latin typeface="Avenir Medium" panose="02000503020000020003" pitchFamily="2" charset="0"/>
            </a:endParaRPr>
          </a:p>
        </p:txBody>
      </p:sp>
      <p:sp>
        <p:nvSpPr>
          <p:cNvPr id="202" name="Title 1"/>
          <p:cNvSpPr txBox="1"/>
          <p:nvPr/>
        </p:nvSpPr>
        <p:spPr>
          <a:xfrm>
            <a:off x="4831364" y="866813"/>
            <a:ext cx="2891295" cy="363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/>
            <a:endParaRPr lang="en-US" sz="1200" dirty="0">
              <a:solidFill>
                <a:schemeClr val="bg2">
                  <a:lumMod val="75000"/>
                </a:schemeClr>
              </a:solidFill>
              <a:latin typeface="+mn-lt"/>
              <a:ea typeface="Roboto" panose="02000000000000000000" pitchFamily="2" charset="0"/>
            </a:endParaRPr>
          </a:p>
        </p:txBody>
      </p:sp>
      <p:grpSp>
        <p:nvGrpSpPr>
          <p:cNvPr id="203" name="Group 202"/>
          <p:cNvGrpSpPr/>
          <p:nvPr/>
        </p:nvGrpSpPr>
        <p:grpSpPr>
          <a:xfrm>
            <a:off x="5357248" y="851297"/>
            <a:ext cx="1440000" cy="58058"/>
            <a:chOff x="4616262" y="2307771"/>
            <a:chExt cx="2349876" cy="58058"/>
          </a:xfrm>
        </p:grpSpPr>
        <p:sp>
          <p:nvSpPr>
            <p:cNvPr id="204" name="Rectangle 203"/>
            <p:cNvSpPr/>
            <p:nvPr/>
          </p:nvSpPr>
          <p:spPr>
            <a:xfrm>
              <a:off x="4616262" y="2307771"/>
              <a:ext cx="1174938" cy="5805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5791200" y="2307771"/>
              <a:ext cx="1174938" cy="5805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07" name="Title 13"/>
          <p:cNvSpPr txBox="1"/>
          <p:nvPr/>
        </p:nvSpPr>
        <p:spPr>
          <a:xfrm>
            <a:off x="1092145" y="1500262"/>
            <a:ext cx="4553743" cy="22955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We have found a obvious relationship between views and number of comments by doing a simple linear analysis, however it seems not easy for us to </a:t>
            </a:r>
            <a:r>
              <a:rPr lang="en-US" sz="2000" dirty="0">
                <a:solidFill>
                  <a:srgbClr val="FF0000"/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extract data from the 'tag'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, while we are attempting to ﬁnd the relationship between main topics and views.</a:t>
            </a:r>
          </a:p>
        </p:txBody>
      </p:sp>
      <p:sp>
        <p:nvSpPr>
          <p:cNvPr id="208" name="Title 13"/>
          <p:cNvSpPr txBox="1"/>
          <p:nvPr/>
        </p:nvSpPr>
        <p:spPr>
          <a:xfrm>
            <a:off x="1092145" y="3701460"/>
            <a:ext cx="4942482" cy="1692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Besides, we need to choose one or two main tags from the array of 'tag' data, which means </a:t>
            </a:r>
            <a:r>
              <a:rPr lang="en-US" sz="2000" dirty="0">
                <a:solidFill>
                  <a:srgbClr val="FF0000"/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it requires a huge amount of work to organize and label data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venir Medium" panose="02000503020000020003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211" name="Content Placeholder 2"/>
          <p:cNvSpPr txBox="1"/>
          <p:nvPr/>
        </p:nvSpPr>
        <p:spPr>
          <a:xfrm>
            <a:off x="1511618" y="6047015"/>
            <a:ext cx="9131261" cy="6562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sz="1200" dirty="0">
              <a:solidFill>
                <a:schemeClr val="bg2">
                  <a:lumMod val="50000"/>
                </a:schemeClr>
              </a:solidFill>
              <a:ea typeface="Roboto" panose="02000000000000000000" pitchFamily="2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78692B6-8709-8946-96CA-A6C6E1789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962" y="1230371"/>
            <a:ext cx="46736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457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576</Words>
  <Application>Microsoft Macintosh PowerPoint</Application>
  <PresentationFormat>宽屏</PresentationFormat>
  <Paragraphs>73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等线</vt:lpstr>
      <vt:lpstr>等线 Light</vt:lpstr>
      <vt:lpstr>Arsenal</vt:lpstr>
      <vt:lpstr>FontAwesome</vt:lpstr>
      <vt:lpstr>Arial</vt:lpstr>
      <vt:lpstr>Avenir Black</vt:lpstr>
      <vt:lpstr>Avenir Book</vt:lpstr>
      <vt:lpstr>Avenir Heavy</vt:lpstr>
      <vt:lpstr>Avenir Medium</vt:lpstr>
      <vt:lpstr>Avenir Oblique</vt:lpstr>
      <vt:lpstr>Avenir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yibo wang</dc:creator>
  <cp:lastModifiedBy>Microsoft Office User</cp:lastModifiedBy>
  <cp:revision>45</cp:revision>
  <dcterms:created xsi:type="dcterms:W3CDTF">2019-05-03T07:55:21Z</dcterms:created>
  <dcterms:modified xsi:type="dcterms:W3CDTF">2019-05-06T12:31:24Z</dcterms:modified>
</cp:coreProperties>
</file>

<file path=docProps/thumbnail.jpeg>
</file>